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06"/>
  </p:notesMasterIdLst>
  <p:handoutMasterIdLst>
    <p:handoutMasterId r:id="rId107"/>
  </p:handoutMasterIdLst>
  <p:sldIdLst>
    <p:sldId id="771" r:id="rId2"/>
    <p:sldId id="773" r:id="rId3"/>
    <p:sldId id="405" r:id="rId4"/>
    <p:sldId id="505" r:id="rId5"/>
    <p:sldId id="742" r:id="rId6"/>
    <p:sldId id="743" r:id="rId7"/>
    <p:sldId id="744" r:id="rId8"/>
    <p:sldId id="506" r:id="rId9"/>
    <p:sldId id="620" r:id="rId10"/>
    <p:sldId id="621" r:id="rId11"/>
    <p:sldId id="752" r:id="rId12"/>
    <p:sldId id="507" r:id="rId13"/>
    <p:sldId id="741" r:id="rId14"/>
    <p:sldId id="512" r:id="rId15"/>
    <p:sldId id="756" r:id="rId16"/>
    <p:sldId id="755" r:id="rId17"/>
    <p:sldId id="514" r:id="rId18"/>
    <p:sldId id="522" r:id="rId19"/>
    <p:sldId id="523" r:id="rId20"/>
    <p:sldId id="725" r:id="rId21"/>
    <p:sldId id="726" r:id="rId22"/>
    <p:sldId id="727" r:id="rId23"/>
    <p:sldId id="678" r:id="rId24"/>
    <p:sldId id="679" r:id="rId25"/>
    <p:sldId id="676" r:id="rId26"/>
    <p:sldId id="701" r:id="rId27"/>
    <p:sldId id="524" r:id="rId28"/>
    <p:sldId id="525" r:id="rId29"/>
    <p:sldId id="526" r:id="rId30"/>
    <p:sldId id="527" r:id="rId31"/>
    <p:sldId id="733" r:id="rId32"/>
    <p:sldId id="704" r:id="rId33"/>
    <p:sldId id="729" r:id="rId34"/>
    <p:sldId id="529" r:id="rId35"/>
    <p:sldId id="530" r:id="rId36"/>
    <p:sldId id="698" r:id="rId37"/>
    <p:sldId id="699" r:id="rId38"/>
    <p:sldId id="697" r:id="rId39"/>
    <p:sldId id="531" r:id="rId40"/>
    <p:sldId id="533" r:id="rId41"/>
    <p:sldId id="532" r:id="rId42"/>
    <p:sldId id="703" r:id="rId43"/>
    <p:sldId id="534" r:id="rId44"/>
    <p:sldId id="535" r:id="rId45"/>
    <p:sldId id="728" r:id="rId46"/>
    <p:sldId id="537" r:id="rId47"/>
    <p:sldId id="767" r:id="rId48"/>
    <p:sldId id="747" r:id="rId49"/>
    <p:sldId id="538" r:id="rId50"/>
    <p:sldId id="730" r:id="rId51"/>
    <p:sldId id="731" r:id="rId52"/>
    <p:sldId id="539" r:id="rId53"/>
    <p:sldId id="746" r:id="rId54"/>
    <p:sldId id="540" r:id="rId55"/>
    <p:sldId id="541" r:id="rId56"/>
    <p:sldId id="690" r:id="rId57"/>
    <p:sldId id="681" r:id="rId58"/>
    <p:sldId id="745" r:id="rId59"/>
    <p:sldId id="762" r:id="rId60"/>
    <p:sldId id="542" r:id="rId61"/>
    <p:sldId id="689" r:id="rId62"/>
    <p:sldId id="680" r:id="rId63"/>
    <p:sldId id="696" r:id="rId64"/>
    <p:sldId id="763" r:id="rId65"/>
    <p:sldId id="764" r:id="rId66"/>
    <p:sldId id="750" r:id="rId67"/>
    <p:sldId id="650" r:id="rId68"/>
    <p:sldId id="765" r:id="rId69"/>
    <p:sldId id="671" r:id="rId70"/>
    <p:sldId id="645" r:id="rId71"/>
    <p:sldId id="646" r:id="rId72"/>
    <p:sldId id="670" r:id="rId73"/>
    <p:sldId id="759" r:id="rId74"/>
    <p:sldId id="669" r:id="rId75"/>
    <p:sldId id="709" r:id="rId76"/>
    <p:sldId id="672" r:id="rId77"/>
    <p:sldId id="761" r:id="rId78"/>
    <p:sldId id="647" r:id="rId79"/>
    <p:sldId id="760" r:id="rId80"/>
    <p:sldId id="638" r:id="rId81"/>
    <p:sldId id="639" r:id="rId82"/>
    <p:sldId id="641" r:id="rId83"/>
    <p:sldId id="648" r:id="rId84"/>
    <p:sldId id="778" r:id="rId85"/>
    <p:sldId id="774" r:id="rId86"/>
    <p:sldId id="775" r:id="rId87"/>
    <p:sldId id="776" r:id="rId88"/>
    <p:sldId id="777" r:id="rId89"/>
    <p:sldId id="753" r:id="rId90"/>
    <p:sldId id="754" r:id="rId91"/>
    <p:sldId id="708" r:id="rId92"/>
    <p:sldId id="664" r:id="rId93"/>
    <p:sldId id="717" r:id="rId94"/>
    <p:sldId id="660" r:id="rId95"/>
    <p:sldId id="718" r:id="rId96"/>
    <p:sldId id="724" r:id="rId97"/>
    <p:sldId id="713" r:id="rId98"/>
    <p:sldId id="712" r:id="rId99"/>
    <p:sldId id="711" r:id="rId100"/>
    <p:sldId id="715" r:id="rId101"/>
    <p:sldId id="682" r:id="rId102"/>
    <p:sldId id="769" r:id="rId103"/>
    <p:sldId id="768" r:id="rId104"/>
    <p:sldId id="770" r:id="rId105"/>
  </p:sldIdLst>
  <p:sldSz cx="9144000" cy="6858000" type="screen4x3"/>
  <p:notesSz cx="7315200" cy="9601200"/>
  <p:defaultTextStyle>
    <a:defPPr>
      <a:defRPr lang="en-US"/>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009900"/>
    <a:srgbClr val="CCCC00"/>
    <a:srgbClr val="996633"/>
    <a:srgbClr val="003366"/>
    <a:srgbClr val="006699"/>
    <a:srgbClr val="FFCC66"/>
    <a:srgbClr val="FFFF99"/>
    <a:srgbClr val="00FFFF"/>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327" autoAdjust="0"/>
    <p:restoredTop sz="94667" autoAdjust="0"/>
  </p:normalViewPr>
  <p:slideViewPr>
    <p:cSldViewPr>
      <p:cViewPr>
        <p:scale>
          <a:sx n="66" d="100"/>
          <a:sy n="66" d="100"/>
        </p:scale>
        <p:origin x="-2910" y="-1056"/>
      </p:cViewPr>
      <p:guideLst>
        <p:guide orient="horz" pos="230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handoutMaster" Target="handoutMasters/handout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135086" cy="472998"/>
          </a:xfrm>
          <a:prstGeom prst="rect">
            <a:avLst/>
          </a:prstGeom>
          <a:noFill/>
          <a:ln w="9525">
            <a:noFill/>
            <a:miter lim="800000"/>
            <a:headEnd/>
            <a:tailEnd/>
          </a:ln>
          <a:effectLst/>
        </p:spPr>
        <p:txBody>
          <a:bodyPr vert="horz" wrap="square" lIns="95390" tIns="47695" rIns="95390" bIns="47695" numCol="1" anchor="t" anchorCtr="0" compatLnSpc="1">
            <a:prstTxWarp prst="textNoShape">
              <a:avLst/>
            </a:prstTxWarp>
          </a:bodyPr>
          <a:lstStyle>
            <a:lvl1pPr algn="l">
              <a:defRPr sz="1300"/>
            </a:lvl1pPr>
          </a:lstStyle>
          <a:p>
            <a:endParaRPr lang="en-US"/>
          </a:p>
        </p:txBody>
      </p:sp>
      <p:sp>
        <p:nvSpPr>
          <p:cNvPr id="63491" name="Rectangle 3"/>
          <p:cNvSpPr>
            <a:spLocks noGrp="1" noChangeArrowheads="1"/>
          </p:cNvSpPr>
          <p:nvPr>
            <p:ph type="dt" sz="quarter" idx="1"/>
          </p:nvPr>
        </p:nvSpPr>
        <p:spPr bwMode="auto">
          <a:xfrm>
            <a:off x="4180114" y="0"/>
            <a:ext cx="3135086" cy="472998"/>
          </a:xfrm>
          <a:prstGeom prst="rect">
            <a:avLst/>
          </a:prstGeom>
          <a:noFill/>
          <a:ln w="9525">
            <a:noFill/>
            <a:miter lim="800000"/>
            <a:headEnd/>
            <a:tailEnd/>
          </a:ln>
          <a:effectLst/>
        </p:spPr>
        <p:txBody>
          <a:bodyPr vert="horz" wrap="square" lIns="95390" tIns="47695" rIns="95390" bIns="47695" numCol="1" anchor="t" anchorCtr="0" compatLnSpc="1">
            <a:prstTxWarp prst="textNoShape">
              <a:avLst/>
            </a:prstTxWarp>
          </a:bodyPr>
          <a:lstStyle>
            <a:lvl1pPr algn="r">
              <a:defRPr sz="1300"/>
            </a:lvl1pPr>
          </a:lstStyle>
          <a:p>
            <a:endParaRPr lang="en-US"/>
          </a:p>
        </p:txBody>
      </p:sp>
      <p:sp>
        <p:nvSpPr>
          <p:cNvPr id="63492" name="Rectangle 4"/>
          <p:cNvSpPr>
            <a:spLocks noGrp="1" noChangeArrowheads="1"/>
          </p:cNvSpPr>
          <p:nvPr>
            <p:ph type="ftr" sz="quarter" idx="2"/>
          </p:nvPr>
        </p:nvSpPr>
        <p:spPr bwMode="auto">
          <a:xfrm>
            <a:off x="0" y="9144626"/>
            <a:ext cx="3135086" cy="472998"/>
          </a:xfrm>
          <a:prstGeom prst="rect">
            <a:avLst/>
          </a:prstGeom>
          <a:noFill/>
          <a:ln w="9525">
            <a:noFill/>
            <a:miter lim="800000"/>
            <a:headEnd/>
            <a:tailEnd/>
          </a:ln>
          <a:effectLst/>
        </p:spPr>
        <p:txBody>
          <a:bodyPr vert="horz" wrap="square" lIns="95390" tIns="47695" rIns="95390" bIns="47695" numCol="1" anchor="b" anchorCtr="0" compatLnSpc="1">
            <a:prstTxWarp prst="textNoShape">
              <a:avLst/>
            </a:prstTxWarp>
          </a:bodyPr>
          <a:lstStyle>
            <a:lvl1pPr algn="l">
              <a:defRPr sz="1300"/>
            </a:lvl1pPr>
          </a:lstStyle>
          <a:p>
            <a:endParaRPr lang="en-US"/>
          </a:p>
        </p:txBody>
      </p:sp>
      <p:sp>
        <p:nvSpPr>
          <p:cNvPr id="63493" name="Rectangle 5"/>
          <p:cNvSpPr>
            <a:spLocks noGrp="1" noChangeArrowheads="1"/>
          </p:cNvSpPr>
          <p:nvPr>
            <p:ph type="sldNum" sz="quarter" idx="3"/>
          </p:nvPr>
        </p:nvSpPr>
        <p:spPr bwMode="auto">
          <a:xfrm>
            <a:off x="4180114" y="9144626"/>
            <a:ext cx="3135086" cy="472998"/>
          </a:xfrm>
          <a:prstGeom prst="rect">
            <a:avLst/>
          </a:prstGeom>
          <a:noFill/>
          <a:ln w="9525">
            <a:noFill/>
            <a:miter lim="800000"/>
            <a:headEnd/>
            <a:tailEnd/>
          </a:ln>
          <a:effectLst/>
        </p:spPr>
        <p:txBody>
          <a:bodyPr vert="horz" wrap="square" lIns="95390" tIns="47695" rIns="95390" bIns="47695" numCol="1" anchor="b" anchorCtr="0" compatLnSpc="1">
            <a:prstTxWarp prst="textNoShape">
              <a:avLst/>
            </a:prstTxWarp>
          </a:bodyPr>
          <a:lstStyle>
            <a:lvl1pPr algn="r">
              <a:defRPr sz="1300"/>
            </a:lvl1pPr>
          </a:lstStyle>
          <a:p>
            <a:fld id="{DEEDAFF8-0EDC-469E-B01D-8ED712CA1B5C}"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55" cy="479567"/>
          </a:xfrm>
          <a:prstGeom prst="rect">
            <a:avLst/>
          </a:prstGeom>
          <a:noFill/>
          <a:ln w="9525">
            <a:noFill/>
            <a:miter lim="800000"/>
            <a:headEnd/>
            <a:tailEnd/>
          </a:ln>
          <a:effectLst/>
        </p:spPr>
        <p:txBody>
          <a:bodyPr vert="horz" wrap="square" lIns="96649" tIns="48325" rIns="96649" bIns="48325" numCol="1" anchor="t" anchorCtr="0" compatLnSpc="1">
            <a:prstTxWarp prst="textNoShape">
              <a:avLst/>
            </a:prstTxWarp>
          </a:bodyPr>
          <a:lstStyle>
            <a:lvl1pPr algn="l" defTabSz="967151">
              <a:defRPr sz="1300"/>
            </a:lvl1pPr>
          </a:lstStyle>
          <a:p>
            <a:endParaRPr lang="en-US"/>
          </a:p>
        </p:txBody>
      </p:sp>
      <p:sp>
        <p:nvSpPr>
          <p:cNvPr id="3075" name="Rectangle 3"/>
          <p:cNvSpPr>
            <a:spLocks noGrp="1" noChangeArrowheads="1"/>
          </p:cNvSpPr>
          <p:nvPr>
            <p:ph type="dt" idx="1"/>
          </p:nvPr>
        </p:nvSpPr>
        <p:spPr bwMode="auto">
          <a:xfrm>
            <a:off x="4144946" y="0"/>
            <a:ext cx="3170254" cy="479567"/>
          </a:xfrm>
          <a:prstGeom prst="rect">
            <a:avLst/>
          </a:prstGeom>
          <a:noFill/>
          <a:ln w="9525">
            <a:noFill/>
            <a:miter lim="800000"/>
            <a:headEnd/>
            <a:tailEnd/>
          </a:ln>
          <a:effectLst/>
        </p:spPr>
        <p:txBody>
          <a:bodyPr vert="horz" wrap="square" lIns="96649" tIns="48325" rIns="96649" bIns="48325" numCol="1" anchor="t" anchorCtr="0" compatLnSpc="1">
            <a:prstTxWarp prst="textNoShape">
              <a:avLst/>
            </a:prstTxWarp>
          </a:bodyPr>
          <a:lstStyle>
            <a:lvl1pPr algn="r" defTabSz="967151">
              <a:defRPr sz="1300"/>
            </a:lvl1pPr>
          </a:lstStyle>
          <a:p>
            <a:endParaRPr lang="en-US"/>
          </a:p>
        </p:txBody>
      </p:sp>
      <p:sp>
        <p:nvSpPr>
          <p:cNvPr id="3076" name="Rectangle 4"/>
          <p:cNvSpPr>
            <a:spLocks noGrp="1" noRot="1" noChangeAspect="1" noChangeArrowheads="1" noTextEdit="1"/>
          </p:cNvSpPr>
          <p:nvPr>
            <p:ph type="sldImg" idx="2"/>
          </p:nvPr>
        </p:nvSpPr>
        <p:spPr bwMode="auto">
          <a:xfrm>
            <a:off x="1255713" y="719138"/>
            <a:ext cx="4803775" cy="3602037"/>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974690" y="4560817"/>
            <a:ext cx="5365820" cy="4321032"/>
          </a:xfrm>
          <a:prstGeom prst="rect">
            <a:avLst/>
          </a:prstGeom>
          <a:noFill/>
          <a:ln w="9525">
            <a:noFill/>
            <a:miter lim="800000"/>
            <a:headEnd/>
            <a:tailEnd/>
          </a:ln>
          <a:effectLst/>
        </p:spPr>
        <p:txBody>
          <a:bodyPr vert="horz" wrap="square" lIns="96649" tIns="48325" rIns="96649" bIns="4832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ftr" sz="quarter" idx="4"/>
          </p:nvPr>
        </p:nvSpPr>
        <p:spPr bwMode="auto">
          <a:xfrm>
            <a:off x="0" y="9121633"/>
            <a:ext cx="3170255" cy="479567"/>
          </a:xfrm>
          <a:prstGeom prst="rect">
            <a:avLst/>
          </a:prstGeom>
          <a:noFill/>
          <a:ln w="9525">
            <a:noFill/>
            <a:miter lim="800000"/>
            <a:headEnd/>
            <a:tailEnd/>
          </a:ln>
          <a:effectLst/>
        </p:spPr>
        <p:txBody>
          <a:bodyPr vert="horz" wrap="square" lIns="96649" tIns="48325" rIns="96649" bIns="48325" numCol="1" anchor="b" anchorCtr="0" compatLnSpc="1">
            <a:prstTxWarp prst="textNoShape">
              <a:avLst/>
            </a:prstTxWarp>
          </a:bodyPr>
          <a:lstStyle>
            <a:lvl1pPr algn="l" defTabSz="967151">
              <a:defRPr sz="1300"/>
            </a:lvl1pPr>
          </a:lstStyle>
          <a:p>
            <a:endParaRPr lang="en-US"/>
          </a:p>
        </p:txBody>
      </p:sp>
      <p:sp>
        <p:nvSpPr>
          <p:cNvPr id="3079" name="Rectangle 7"/>
          <p:cNvSpPr>
            <a:spLocks noGrp="1" noChangeArrowheads="1"/>
          </p:cNvSpPr>
          <p:nvPr>
            <p:ph type="sldNum" sz="quarter" idx="5"/>
          </p:nvPr>
        </p:nvSpPr>
        <p:spPr bwMode="auto">
          <a:xfrm>
            <a:off x="4144946" y="9121633"/>
            <a:ext cx="3170254" cy="479567"/>
          </a:xfrm>
          <a:prstGeom prst="rect">
            <a:avLst/>
          </a:prstGeom>
          <a:noFill/>
          <a:ln w="9525">
            <a:noFill/>
            <a:miter lim="800000"/>
            <a:headEnd/>
            <a:tailEnd/>
          </a:ln>
          <a:effectLst/>
        </p:spPr>
        <p:txBody>
          <a:bodyPr vert="horz" wrap="square" lIns="96649" tIns="48325" rIns="96649" bIns="48325" numCol="1" anchor="b" anchorCtr="0" compatLnSpc="1">
            <a:prstTxWarp prst="textNoShape">
              <a:avLst/>
            </a:prstTxWarp>
          </a:bodyPr>
          <a:lstStyle>
            <a:lvl1pPr algn="r" defTabSz="967151">
              <a:defRPr sz="1300"/>
            </a:lvl1pPr>
          </a:lstStyle>
          <a:p>
            <a:fld id="{86F0B920-5676-4557-87DA-EF443CB876E0}"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CE93F4F9-C470-41B8-B67E-331CF35A782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CA" smtClean="0"/>
          </a:p>
        </p:txBody>
      </p:sp>
      <p:sp>
        <p:nvSpPr>
          <p:cNvPr id="1300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940009B-F510-4EB3-9B3C-D7F8AADB0ED0}" type="slidenum">
              <a:rPr lang="en-CA"/>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CE93F4F9-C470-41B8-B67E-331CF35A782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019135-D299-4EE6-9B7F-9ADA4AF611D5}" type="slidenum">
              <a:rPr lang="en-US"/>
              <a:pPr/>
              <a:t>18</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93109-48F8-4C0E-9E71-46227F7EC237}" type="slidenum">
              <a:rPr lang="en-US"/>
              <a:pPr/>
              <a:t>19</a:t>
            </a:fld>
            <a:endParaRPr lang="en-US"/>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1013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8F5FB866-1A05-487B-A57A-0A463709F8E7}" type="slidenum">
              <a:rPr lang="en-CA" smtClean="0"/>
              <a:pPr/>
              <a:t>20</a:t>
            </a:fld>
            <a:endParaRPr lang="en-CA"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EEBBD5-3F2E-4804-9620-4FCEDE4371C6}" type="slidenum">
              <a:rPr lang="en-US"/>
              <a:pPr/>
              <a:t>25</a:t>
            </a:fld>
            <a:endParaRPr lang="en-US"/>
          </a:p>
        </p:txBody>
      </p:sp>
      <p:sp>
        <p:nvSpPr>
          <p:cNvPr id="259074" name="Rectangle 2"/>
          <p:cNvSpPr>
            <a:spLocks noGrp="1" noRot="1" noChangeAspect="1" noChangeArrowheads="1" noTextEdit="1"/>
          </p:cNvSpPr>
          <p:nvPr>
            <p:ph type="sldImg"/>
          </p:nvPr>
        </p:nvSpPr>
        <p:spPr bwMode="auto">
          <a:xfrm>
            <a:off x="1255713" y="719138"/>
            <a:ext cx="4803775" cy="3602037"/>
          </a:xfrm>
          <a:prstGeom prst="rect">
            <a:avLst/>
          </a:prstGeom>
          <a:solidFill>
            <a:srgbClr val="FFFFFF"/>
          </a:solidFill>
          <a:ln>
            <a:solidFill>
              <a:srgbClr val="000000"/>
            </a:solidFill>
            <a:miter lim="800000"/>
            <a:headEnd/>
            <a:tailEnd/>
          </a:ln>
        </p:spPr>
      </p:sp>
      <p:sp>
        <p:nvSpPr>
          <p:cNvPr id="259075" name="Rectangle 3"/>
          <p:cNvSpPr>
            <a:spLocks noGrp="1" noChangeArrowheads="1"/>
          </p:cNvSpPr>
          <p:nvPr>
            <p:ph type="body" idx="1"/>
          </p:nvPr>
        </p:nvSpPr>
        <p:spPr bwMode="auto">
          <a:xfrm>
            <a:off x="975360" y="4560571"/>
            <a:ext cx="5364480" cy="4320540"/>
          </a:xfrm>
          <a:prstGeom prst="rect">
            <a:avLst/>
          </a:prstGeom>
          <a:solidFill>
            <a:srgbClr val="FFFFFF"/>
          </a:solidFill>
          <a:ln>
            <a:solidFill>
              <a:srgbClr val="000000"/>
            </a:solidFill>
            <a:miter lim="800000"/>
            <a:headEnd/>
            <a:tailEnd/>
          </a:ln>
        </p:spPr>
        <p:txBody>
          <a:bodyPr/>
          <a:lstStyle/>
          <a:p>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FBF151-7BEE-4775-9D26-5DDDF5CA78E7}" type="slidenum">
              <a:rPr lang="en-US"/>
              <a:pPr/>
              <a:t>27</a:t>
            </a:fld>
            <a:endParaRPr lang="en-US"/>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r>
              <a:rPr lang="en-US"/>
              <a:t>Y axis is length of fault</a:t>
            </a:r>
          </a:p>
          <a:p>
            <a:r>
              <a:rPr lang="en-US"/>
              <a:t>X axis is magnitude of earthquake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E4C069-D6B1-40F6-A77B-9908CA2DEBC3}" type="slidenum">
              <a:rPr lang="en-US"/>
              <a:pPr/>
              <a:t>28</a:t>
            </a:fld>
            <a:endParaRPr lang="en-US"/>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r>
              <a:rPr lang="en-US"/>
              <a:t>Y axis is how many seconds the earthquake lasts</a:t>
            </a:r>
          </a:p>
          <a:p>
            <a:r>
              <a:rPr lang="en-US"/>
              <a:t>X axis is the magnitude of the earthquake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B05931-F123-4760-9CD1-CB819E9EAA4E}" type="slidenum">
              <a:rPr lang="en-US"/>
              <a:pPr/>
              <a:t>34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5FC7B7-471E-4C3C-9E13-558253803DE4}" type="slidenum">
              <a:rPr lang="en-US"/>
              <a:pPr/>
              <a:t>35</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en-CA"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9B3AA0-D042-44F8-84B0-28870D180821}" type="slidenum">
              <a:rPr lang="en-US"/>
              <a:pPr/>
              <a:t>40</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FDC34F-8D2D-49CF-A662-17CF9600E7D2}" type="slidenum">
              <a:rPr lang="en-US"/>
              <a:pPr/>
              <a:t>41</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9B3AA0-D042-44F8-84B0-28870D180821}" type="slidenum">
              <a:rPr lang="en-US"/>
              <a:pPr/>
              <a:t>42</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F9628F-A8E0-4EE8-B13E-F979C0977B0B}" type="slidenum">
              <a:rPr lang="en-US"/>
              <a:pPr/>
              <a:t>44</a:t>
            </a:fld>
            <a:endParaRPr lang="en-US"/>
          </a:p>
        </p:txBody>
      </p:sp>
      <p:sp>
        <p:nvSpPr>
          <p:cNvPr id="216066" name="Rectangle 1026"/>
          <p:cNvSpPr>
            <a:spLocks noGrp="1" noRot="1" noChangeAspect="1" noChangeArrowheads="1" noTextEdit="1"/>
          </p:cNvSpPr>
          <p:nvPr>
            <p:ph type="sldImg"/>
          </p:nvPr>
        </p:nvSpPr>
        <p:spPr>
          <a:ln/>
        </p:spPr>
      </p:sp>
      <p:sp>
        <p:nvSpPr>
          <p:cNvPr id="216067" name="Rectangle 1027"/>
          <p:cNvSpPr>
            <a:spLocks noGrp="1" noChangeArrowheads="1"/>
          </p:cNvSpPr>
          <p:nvPr>
            <p:ph type="body" idx="1"/>
          </p:nvPr>
        </p:nvSpPr>
        <p:spPr/>
        <p:txBody>
          <a:bodyPr/>
          <a:lstStyle/>
          <a:p>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9B3AA0-D042-44F8-84B0-28870D180821}" type="slidenum">
              <a:rPr lang="en-US"/>
              <a:pPr/>
              <a:t>45</a:t>
            </a:fld>
            <a:endParaRPr lang="en-US"/>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48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E56EA-006C-4DAB-B7B1-A01129D895CC}" type="slidenum">
              <a:rPr lang="en-US"/>
              <a:pPr/>
              <a:t>49</a:t>
            </a:fld>
            <a:endParaRPr lang="en-US"/>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51</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F022A3-DAA8-40F3-AD89-163EF0731722}" type="slidenum">
              <a:rPr lang="en-US"/>
              <a:pPr/>
              <a:t>52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390F20-61BC-469E-9106-A63F17961BDA}" type="slidenum">
              <a:rPr lang="en-US"/>
              <a:pPr/>
              <a:t>54</a:t>
            </a:fld>
            <a:endParaRPr lang="en-US"/>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289A4-C278-4AD6-BDED-493C1C90B40A}" type="slidenum">
              <a:rPr lang="en-US"/>
              <a:pPr/>
              <a:t>55</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56</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57</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58</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59</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A71271-413B-403F-A62E-013FBFA42FD9}" type="slidenum">
              <a:rPr lang="en-US"/>
              <a:pPr/>
              <a:t>60</a:t>
            </a:fld>
            <a:endParaRPr lang="en-US"/>
          </a:p>
        </p:txBody>
      </p:sp>
      <p:sp>
        <p:nvSpPr>
          <p:cNvPr id="297986" name="Rectangle 2"/>
          <p:cNvSpPr>
            <a:spLocks noGrp="1" noRot="1" noChangeAspect="1" noChangeArrowheads="1" noTextEdit="1"/>
          </p:cNvSpPr>
          <p:nvPr>
            <p:ph type="sldImg"/>
          </p:nvPr>
        </p:nvSpPr>
        <p:spPr>
          <a:ln/>
        </p:spPr>
      </p:sp>
      <p:sp>
        <p:nvSpPr>
          <p:cNvPr id="297987" name="Rectangle 3"/>
          <p:cNvSpPr>
            <a:spLocks noGrp="1" noChangeArrowheads="1"/>
          </p:cNvSpPr>
          <p:nvPr>
            <p:ph type="body" idx="1"/>
          </p:nvPr>
        </p:nvSpPr>
        <p:spPr/>
        <p:txBody>
          <a:bodyPr/>
          <a:lstStyle/>
          <a:p>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61</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62</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63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64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65</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86F0B920-5676-4557-87DA-EF443CB876E0}" type="slidenum">
              <a:rPr lang="en-US" smtClean="0"/>
              <a:pPr/>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521DE4-650E-4E08-80B7-FD63752E8B02}" type="slidenum">
              <a:rPr lang="en-US"/>
              <a:pPr/>
              <a:t>68</a:t>
            </a:fld>
            <a:endParaRPr lang="en-US"/>
          </a:p>
        </p:txBody>
      </p:sp>
      <p:sp>
        <p:nvSpPr>
          <p:cNvPr id="250882" name="Rectangle 2"/>
          <p:cNvSpPr>
            <a:spLocks noGrp="1" noRot="1" noChangeAspect="1" noChangeArrowheads="1" noTextEdit="1"/>
          </p:cNvSpPr>
          <p:nvPr>
            <p:ph type="sldImg"/>
          </p:nvPr>
        </p:nvSpPr>
        <p:spPr bwMode="auto">
          <a:xfrm>
            <a:off x="1255713" y="719138"/>
            <a:ext cx="4803775" cy="3602037"/>
          </a:xfrm>
          <a:prstGeom prst="rect">
            <a:avLst/>
          </a:prstGeom>
          <a:solidFill>
            <a:srgbClr val="FFFFFF"/>
          </a:solidFill>
          <a:ln>
            <a:solidFill>
              <a:srgbClr val="000000"/>
            </a:solidFill>
            <a:miter lim="800000"/>
            <a:headEnd/>
            <a:tailEnd/>
          </a:ln>
        </p:spPr>
      </p:sp>
      <p:sp>
        <p:nvSpPr>
          <p:cNvPr id="250883" name="Rectangle 3"/>
          <p:cNvSpPr>
            <a:spLocks noGrp="1" noChangeArrowheads="1"/>
          </p:cNvSpPr>
          <p:nvPr>
            <p:ph type="body" idx="1"/>
          </p:nvPr>
        </p:nvSpPr>
        <p:spPr bwMode="auto">
          <a:xfrm>
            <a:off x="975360" y="4560571"/>
            <a:ext cx="5364480" cy="4320540"/>
          </a:xfrm>
          <a:prstGeom prst="rect">
            <a:avLst/>
          </a:prstGeom>
          <a:solidFill>
            <a:srgbClr val="FFFFFF"/>
          </a:solidFill>
          <a:ln>
            <a:solidFill>
              <a:srgbClr val="000000"/>
            </a:solidFill>
            <a:miter lim="800000"/>
            <a:headEnd/>
            <a:tailEnd/>
          </a:ln>
        </p:spPr>
        <p:txBody>
          <a:bodyPr/>
          <a:lstStyle/>
          <a:p>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72</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p:spPr>
      </p:sp>
      <p:sp>
        <p:nvSpPr>
          <p:cNvPr id="24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21FCA40-238E-496C-AE70-7FBC34F84E3D}" type="slidenum">
              <a:rPr lang="en-CA" smtClean="0"/>
              <a:pPr>
                <a:defRPr/>
              </a:pPr>
              <a:t>73</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0CAFC-C859-49D9-8EEC-199EE6C6FF52}" type="slidenum">
              <a:rPr lang="en-US"/>
              <a:pPr/>
              <a:t>74</a:t>
            </a:fld>
            <a:endParaRPr lang="en-US"/>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75</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78</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79</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80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81</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82</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86F0B920-5676-4557-87DA-EF443CB876E0}" type="slidenum">
              <a:rPr lang="en-US" smtClean="0"/>
              <a:pPr/>
              <a:t>83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89</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90</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91</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92</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CA" smtClean="0"/>
          </a:p>
        </p:txBody>
      </p:sp>
      <p:sp>
        <p:nvSpPr>
          <p:cNvPr id="1249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4810669-03A6-4020-A42C-1E440208865B}" type="slidenum">
              <a:rPr lang="en-CA"/>
              <a:pPr/>
              <a:t>93</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94</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CA" smtClean="0"/>
          </a:p>
        </p:txBody>
      </p:sp>
      <p:sp>
        <p:nvSpPr>
          <p:cNvPr id="12800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D91BCBE-FFF9-4003-8683-9685276D81A1}" type="slidenum">
              <a:rPr lang="en-CA"/>
              <a:pPr/>
              <a:t>95</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96</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97</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98</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86F0B920-5676-4557-87DA-EF443CB876E0}" type="slidenum">
              <a:rPr lang="en-US" smtClean="0"/>
              <a:pPr/>
              <a:t>99</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100</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101</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104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Slide Number Placeholder 3"/>
          <p:cNvSpPr>
            <a:spLocks noGrp="1"/>
          </p:cNvSpPr>
          <p:nvPr>
            <p:ph type="sldNum" sz="quarter" idx="10"/>
          </p:nvPr>
        </p:nvSpPr>
        <p:spPr/>
        <p:txBody>
          <a:bodyPr/>
          <a:lstStyle>
            <a:lvl1pPr>
              <a:defRPr/>
            </a:lvl1pPr>
          </a:lstStyle>
          <a:p>
            <a:endParaRPr lang="en-US"/>
          </a:p>
          <a:p>
            <a:fld id="{58F94A1D-06F1-4319-B22A-3FBD0991B232}"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Slide Number Placeholder 3"/>
          <p:cNvSpPr>
            <a:spLocks noGrp="1"/>
          </p:cNvSpPr>
          <p:nvPr>
            <p:ph type="sldNum" sz="quarter" idx="10"/>
          </p:nvPr>
        </p:nvSpPr>
        <p:spPr/>
        <p:txBody>
          <a:bodyPr/>
          <a:lstStyle>
            <a:lvl1pPr>
              <a:defRPr/>
            </a:lvl1pPr>
          </a:lstStyle>
          <a:p>
            <a:endParaRPr lang="en-US"/>
          </a:p>
          <a:p>
            <a:fld id="{9C82D943-44E9-4D9B-948A-A280AFEE4FD3}"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Slide Number Placeholder 3"/>
          <p:cNvSpPr>
            <a:spLocks noGrp="1"/>
          </p:cNvSpPr>
          <p:nvPr>
            <p:ph type="sldNum" sz="quarter" idx="10"/>
          </p:nvPr>
        </p:nvSpPr>
        <p:spPr/>
        <p:txBody>
          <a:bodyPr/>
          <a:lstStyle>
            <a:lvl1pPr>
              <a:defRPr/>
            </a:lvl1pPr>
          </a:lstStyle>
          <a:p>
            <a:endParaRPr lang="en-US"/>
          </a:p>
          <a:p>
            <a:fld id="{8A16EDBA-E47A-4716-841F-2310AB84E877}"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Slide Number Placeholder 4"/>
          <p:cNvSpPr>
            <a:spLocks noGrp="1"/>
          </p:cNvSpPr>
          <p:nvPr>
            <p:ph type="sldNum" sz="quarter" idx="10"/>
          </p:nvPr>
        </p:nvSpPr>
        <p:spPr>
          <a:xfrm>
            <a:off x="6553200" y="6245225"/>
            <a:ext cx="2133600" cy="476250"/>
          </a:xfrm>
        </p:spPr>
        <p:txBody>
          <a:bodyPr/>
          <a:lstStyle>
            <a:lvl1pPr>
              <a:defRPr/>
            </a:lvl1pPr>
          </a:lstStyle>
          <a:p>
            <a:endParaRPr lang="en-US"/>
          </a:p>
          <a:p>
            <a:fld id="{32C128E3-5E48-4B7D-8331-E47C5DAEAC91}"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3" name="Slide Number Placeholder 2"/>
          <p:cNvSpPr>
            <a:spLocks noGrp="1"/>
          </p:cNvSpPr>
          <p:nvPr>
            <p:ph type="sldNum" sz="quarter" idx="10"/>
          </p:nvPr>
        </p:nvSpPr>
        <p:spPr>
          <a:xfrm>
            <a:off x="6553200" y="6245225"/>
            <a:ext cx="2133600" cy="476250"/>
          </a:xfrm>
        </p:spPr>
        <p:txBody>
          <a:bodyPr/>
          <a:lstStyle>
            <a:lvl1pPr>
              <a:defRPr/>
            </a:lvl1pPr>
          </a:lstStyle>
          <a:p>
            <a:endParaRPr lang="en-US"/>
          </a:p>
          <a:p>
            <a:fld id="{3E1601FF-A830-47CB-BD8F-FB97A7997C8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Slide Number Placeholder 3"/>
          <p:cNvSpPr>
            <a:spLocks noGrp="1"/>
          </p:cNvSpPr>
          <p:nvPr>
            <p:ph type="sldNum" sz="quarter" idx="10"/>
          </p:nvPr>
        </p:nvSpPr>
        <p:spPr/>
        <p:txBody>
          <a:bodyPr/>
          <a:lstStyle>
            <a:lvl1pPr>
              <a:defRPr/>
            </a:lvl1pPr>
          </a:lstStyle>
          <a:p>
            <a:endParaRPr lang="en-US"/>
          </a:p>
          <a:p>
            <a:fld id="{B07EFB23-A4BD-4D34-901D-890CC212DB0F}"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endParaRPr lang="en-US"/>
          </a:p>
          <a:p>
            <a:fld id="{C5F2425B-9396-4C07-A89A-62A892397F5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Slide Number Placeholder 4"/>
          <p:cNvSpPr>
            <a:spLocks noGrp="1"/>
          </p:cNvSpPr>
          <p:nvPr>
            <p:ph type="sldNum" sz="quarter" idx="10"/>
          </p:nvPr>
        </p:nvSpPr>
        <p:spPr/>
        <p:txBody>
          <a:bodyPr/>
          <a:lstStyle>
            <a:lvl1pPr>
              <a:defRPr/>
            </a:lvl1pPr>
          </a:lstStyle>
          <a:p>
            <a:endParaRPr lang="en-US"/>
          </a:p>
          <a:p>
            <a:fld id="{4D2EA8ED-5ED3-444D-8B65-6C2C9292EE8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Slide Number Placeholder 6"/>
          <p:cNvSpPr>
            <a:spLocks noGrp="1"/>
          </p:cNvSpPr>
          <p:nvPr>
            <p:ph type="sldNum" sz="quarter" idx="10"/>
          </p:nvPr>
        </p:nvSpPr>
        <p:spPr/>
        <p:txBody>
          <a:bodyPr/>
          <a:lstStyle>
            <a:lvl1pPr>
              <a:defRPr/>
            </a:lvl1pPr>
          </a:lstStyle>
          <a:p>
            <a:endParaRPr lang="en-US"/>
          </a:p>
          <a:p>
            <a:fld id="{4EDC50E6-552F-4C2B-9B41-6D82F6C9E16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Slide Number Placeholder 2"/>
          <p:cNvSpPr>
            <a:spLocks noGrp="1"/>
          </p:cNvSpPr>
          <p:nvPr>
            <p:ph type="sldNum" sz="quarter" idx="10"/>
          </p:nvPr>
        </p:nvSpPr>
        <p:spPr/>
        <p:txBody>
          <a:bodyPr/>
          <a:lstStyle>
            <a:lvl1pPr>
              <a:defRPr/>
            </a:lvl1pPr>
          </a:lstStyle>
          <a:p>
            <a:endParaRPr lang="en-US"/>
          </a:p>
          <a:p>
            <a:fld id="{3BAB7327-ED27-4771-A6EE-E8C7FD0EF13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endParaRPr lang="en-US"/>
          </a:p>
          <a:p>
            <a:fld id="{26538456-CC8A-4242-86A1-C2C2E67BA70E}"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a:p>
            <a:fld id="{89A2C2C8-A797-4079-ACB1-1282B2D1631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endParaRPr lang="en-US"/>
          </a:p>
          <a:p>
            <a:fld id="{652CC24A-C37C-4C38-82E7-3F9E6048E5F7}"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CC"/>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523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23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endParaRPr lang="en-US"/>
          </a:p>
          <a:p>
            <a:fld id="{D89ED466-8EC2-4E29-9786-BE2B5D16214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hf sldNum="0" hdr="0" ftr="0" dt="0"/>
  <p:txStyles>
    <p:titleStyle>
      <a:lvl1pPr algn="ctr" rtl="0" fontAlgn="base">
        <a:spcBef>
          <a:spcPct val="0"/>
        </a:spcBef>
        <a:spcAft>
          <a:spcPct val="0"/>
        </a:spcAft>
        <a:defRPr sz="4000">
          <a:solidFill>
            <a:schemeClr val="tx2"/>
          </a:solidFill>
          <a:latin typeface="+mj-lt"/>
          <a:ea typeface="+mj-ea"/>
          <a:cs typeface="+mj-cs"/>
        </a:defRPr>
      </a:lvl1pPr>
      <a:lvl2pPr algn="ctr" rtl="0" fontAlgn="base">
        <a:spcBef>
          <a:spcPct val="0"/>
        </a:spcBef>
        <a:spcAft>
          <a:spcPct val="0"/>
        </a:spcAft>
        <a:defRPr sz="4000">
          <a:solidFill>
            <a:schemeClr val="tx2"/>
          </a:solidFill>
          <a:latin typeface="Arial" charset="0"/>
        </a:defRPr>
      </a:lvl2pPr>
      <a:lvl3pPr algn="ctr" rtl="0" fontAlgn="base">
        <a:spcBef>
          <a:spcPct val="0"/>
        </a:spcBef>
        <a:spcAft>
          <a:spcPct val="0"/>
        </a:spcAft>
        <a:defRPr sz="4000">
          <a:solidFill>
            <a:schemeClr val="tx2"/>
          </a:solidFill>
          <a:latin typeface="Arial" charset="0"/>
        </a:defRPr>
      </a:lvl3pPr>
      <a:lvl4pPr algn="ctr" rtl="0" fontAlgn="base">
        <a:spcBef>
          <a:spcPct val="0"/>
        </a:spcBef>
        <a:spcAft>
          <a:spcPct val="0"/>
        </a:spcAft>
        <a:defRPr sz="4000">
          <a:solidFill>
            <a:schemeClr val="tx2"/>
          </a:solidFill>
          <a:latin typeface="Arial" charset="0"/>
        </a:defRPr>
      </a:lvl4pPr>
      <a:lvl5pPr algn="ctr" rtl="0" fontAlgn="base">
        <a:spcBef>
          <a:spcPct val="0"/>
        </a:spcBef>
        <a:spcAft>
          <a:spcPct val="0"/>
        </a:spcAft>
        <a:defRPr sz="4000">
          <a:solidFill>
            <a:schemeClr val="tx2"/>
          </a:solidFill>
          <a:latin typeface="Arial" charset="0"/>
        </a:defRPr>
      </a:lvl5pPr>
      <a:lvl6pPr marL="457200" algn="ctr" rtl="0" fontAlgn="base">
        <a:spcBef>
          <a:spcPct val="0"/>
        </a:spcBef>
        <a:spcAft>
          <a:spcPct val="0"/>
        </a:spcAft>
        <a:defRPr sz="4000">
          <a:solidFill>
            <a:schemeClr val="tx2"/>
          </a:solidFill>
          <a:latin typeface="Arial" charset="0"/>
        </a:defRPr>
      </a:lvl6pPr>
      <a:lvl7pPr marL="914400" algn="ctr" rtl="0" fontAlgn="base">
        <a:spcBef>
          <a:spcPct val="0"/>
        </a:spcBef>
        <a:spcAft>
          <a:spcPct val="0"/>
        </a:spcAft>
        <a:defRPr sz="4000">
          <a:solidFill>
            <a:schemeClr val="tx2"/>
          </a:solidFill>
          <a:latin typeface="Arial" charset="0"/>
        </a:defRPr>
      </a:lvl7pPr>
      <a:lvl8pPr marL="1371600" algn="ctr" rtl="0" fontAlgn="base">
        <a:spcBef>
          <a:spcPct val="0"/>
        </a:spcBef>
        <a:spcAft>
          <a:spcPct val="0"/>
        </a:spcAft>
        <a:defRPr sz="4000">
          <a:solidFill>
            <a:schemeClr val="tx2"/>
          </a:solidFill>
          <a:latin typeface="Arial" charset="0"/>
        </a:defRPr>
      </a:lvl8pPr>
      <a:lvl9pPr marL="1828800" algn="ctr" rtl="0" fontAlgn="base">
        <a:spcBef>
          <a:spcPct val="0"/>
        </a:spcBef>
        <a:spcAft>
          <a:spcPct val="0"/>
        </a:spcAft>
        <a:defRPr sz="40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4.xml"/><Relationship Id="rId1" Type="http://schemas.openxmlformats.org/officeDocument/2006/relationships/slideLayout" Target="../slideLayouts/slideLayout7.xml"/><Relationship Id="rId5" Type="http://schemas.openxmlformats.org/officeDocument/2006/relationships/image" Target="../media/image124.jpeg"/><Relationship Id="rId4" Type="http://schemas.openxmlformats.org/officeDocument/2006/relationships/image" Target="../media/image123.jpeg"/></Relationships>
</file>

<file path=ppt/slides/_rels/slide10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4.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5.wmf"/><Relationship Id="rId4"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6.png"/><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1.jpe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6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8.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hyperlink" Target="http://upload.wikimedia.org/wikipedia/commons/a/a7/Aztec_calendar.svg"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8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1.xml"/><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jpeg"/></Relationships>
</file>

<file path=ppt/slides/_rels/slide8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hyperlink" Target="https://earthquake.usgs.gov/earthquakes/eventpage/us2000ar20" TargetMode="External"/><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8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04.jpeg"/><Relationship Id="rId4" Type="http://schemas.openxmlformats.org/officeDocument/2006/relationships/image" Target="../media/image103.gif"/></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6.jpeg"/><Relationship Id="rId7" Type="http://schemas.openxmlformats.org/officeDocument/2006/relationships/image" Target="../media/image110.jpeg"/><Relationship Id="rId2" Type="http://schemas.openxmlformats.org/officeDocument/2006/relationships/notesSlide" Target="../notesSlides/notesSlide87.xml"/><Relationship Id="rId1" Type="http://schemas.openxmlformats.org/officeDocument/2006/relationships/slideLayout" Target="../slideLayouts/slideLayout7.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s/_rels/slide9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88.xml"/><Relationship Id="rId1" Type="http://schemas.openxmlformats.org/officeDocument/2006/relationships/slideLayout" Target="../slideLayouts/slideLayout7.xml"/><Relationship Id="rId5" Type="http://schemas.openxmlformats.org/officeDocument/2006/relationships/image" Target="../media/image114.jpeg"/><Relationship Id="rId4" Type="http://schemas.openxmlformats.org/officeDocument/2006/relationships/image" Target="../media/image113.jpeg"/></Relationships>
</file>

<file path=ppt/slides/_rels/slide9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16.jpeg"/></Relationships>
</file>

<file path=ppt/slides/_rels/slide9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121.jpeg"/><Relationship Id="rId4" Type="http://schemas.openxmlformats.org/officeDocument/2006/relationships/image" Target="../media/image1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0" y="1000108"/>
            <a:ext cx="9144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5786454"/>
            <a:ext cx="9144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6000768"/>
            <a:ext cx="6215074" cy="646331"/>
          </a:xfrm>
          <a:prstGeom prst="rect">
            <a:avLst/>
          </a:prstGeom>
          <a:noFill/>
        </p:spPr>
        <p:txBody>
          <a:bodyPr wrap="square" rtlCol="0">
            <a:spAutoFit/>
          </a:bodyPr>
          <a:lstStyle/>
          <a:p>
            <a:r>
              <a:rPr lang="en-CA" sz="1800" dirty="0" smtClean="0">
                <a:solidFill>
                  <a:schemeClr val="bg1"/>
                </a:solidFill>
                <a:latin typeface="Calibri" pitchFamily="34" charset="0"/>
              </a:rPr>
              <a:t>PROFESSOR  S.G. EVANS, PhD, </a:t>
            </a:r>
            <a:r>
              <a:rPr lang="en-CA" sz="1800" dirty="0" err="1" smtClean="0">
                <a:solidFill>
                  <a:schemeClr val="bg1"/>
                </a:solidFill>
                <a:latin typeface="Calibri" pitchFamily="34" charset="0"/>
              </a:rPr>
              <a:t>PEng</a:t>
            </a:r>
            <a:r>
              <a:rPr lang="en-CA" sz="1800" dirty="0" smtClean="0">
                <a:solidFill>
                  <a:schemeClr val="bg1"/>
                </a:solidFill>
                <a:latin typeface="Calibri" pitchFamily="34" charset="0"/>
              </a:rPr>
              <a:t> (Room 303, Earth Science and Chemistry (ESC) Building)   </a:t>
            </a:r>
            <a:endParaRPr lang="en-CA" sz="1800" dirty="0">
              <a:solidFill>
                <a:schemeClr val="bg1"/>
              </a:solidFill>
              <a:latin typeface="Calibri" pitchFamily="34" charset="0"/>
            </a:endParaRPr>
          </a:p>
        </p:txBody>
      </p:sp>
      <p:sp>
        <p:nvSpPr>
          <p:cNvPr id="10" name="TextBox 9"/>
          <p:cNvSpPr txBox="1"/>
          <p:nvPr/>
        </p:nvSpPr>
        <p:spPr>
          <a:xfrm>
            <a:off x="0" y="332656"/>
            <a:ext cx="9144000" cy="461665"/>
          </a:xfrm>
          <a:prstGeom prst="rect">
            <a:avLst/>
          </a:prstGeom>
          <a:noFill/>
        </p:spPr>
        <p:txBody>
          <a:bodyPr wrap="square" rtlCol="0">
            <a:spAutoFit/>
          </a:bodyPr>
          <a:lstStyle/>
          <a:p>
            <a:r>
              <a:rPr lang="en-CA" sz="2400" b="1" dirty="0" smtClean="0">
                <a:solidFill>
                  <a:schemeClr val="bg1"/>
                </a:solidFill>
                <a:latin typeface="Calibri" pitchFamily="34" charset="0"/>
              </a:rPr>
              <a:t>EARTH 270 – DISASTERS AND NATURAL HAZARDS (v. 2018) </a:t>
            </a:r>
            <a:endParaRPr lang="en-CA" sz="2400" b="1" dirty="0">
              <a:solidFill>
                <a:schemeClr val="bg1"/>
              </a:solidFill>
              <a:latin typeface="Calibri" pitchFamily="34" charset="0"/>
            </a:endParaRPr>
          </a:p>
        </p:txBody>
      </p:sp>
      <p:pic>
        <p:nvPicPr>
          <p:cNvPr id="11" name="Picture 10" descr="logo.png"/>
          <p:cNvPicPr>
            <a:picLocks noChangeAspect="1"/>
          </p:cNvPicPr>
          <p:nvPr/>
        </p:nvPicPr>
        <p:blipFill>
          <a:blip r:embed="rId3" cstate="print"/>
          <a:stretch>
            <a:fillRect/>
          </a:stretch>
        </p:blipFill>
        <p:spPr>
          <a:xfrm>
            <a:off x="6429388" y="6000768"/>
            <a:ext cx="2444557" cy="684476"/>
          </a:xfrm>
          <a:prstGeom prst="rect">
            <a:avLst/>
          </a:prstGeom>
        </p:spPr>
      </p:pic>
      <p:pic>
        <p:nvPicPr>
          <p:cNvPr id="12" name="Picture 2" descr="http://inapcache.boston.com/universal/site_graphics/blogs/bigpicture/quake2/bp21.jpg"/>
          <p:cNvPicPr>
            <a:picLocks noChangeAspect="1" noChangeArrowheads="1"/>
          </p:cNvPicPr>
          <p:nvPr/>
        </p:nvPicPr>
        <p:blipFill>
          <a:blip r:embed="rId4" cstate="print"/>
          <a:srcRect/>
          <a:stretch>
            <a:fillRect/>
          </a:stretch>
        </p:blipFill>
        <p:spPr bwMode="auto">
          <a:xfrm>
            <a:off x="0" y="1124744"/>
            <a:ext cx="7106232" cy="4536504"/>
          </a:xfrm>
          <a:prstGeom prst="rect">
            <a:avLst/>
          </a:prstGeom>
          <a:noFill/>
          <a:ln>
            <a:solidFill>
              <a:schemeClr val="bg1"/>
            </a:solidFill>
          </a:ln>
        </p:spPr>
      </p:pic>
      <p:sp>
        <p:nvSpPr>
          <p:cNvPr id="9" name="Rectangle 8"/>
          <p:cNvSpPr/>
          <p:nvPr/>
        </p:nvSpPr>
        <p:spPr>
          <a:xfrm>
            <a:off x="0" y="5301208"/>
            <a:ext cx="7092280" cy="369332"/>
          </a:xfrm>
          <a:prstGeom prst="rect">
            <a:avLst/>
          </a:prstGeom>
        </p:spPr>
        <p:txBody>
          <a:bodyPr wrap="square">
            <a:spAutoFit/>
          </a:bodyPr>
          <a:lstStyle/>
          <a:p>
            <a:pPr algn="l"/>
            <a:r>
              <a:rPr lang="en-CA" sz="1800" i="1" dirty="0" err="1" smtClean="0">
                <a:solidFill>
                  <a:schemeClr val="bg1"/>
                </a:solidFill>
                <a:latin typeface="Calibri" pitchFamily="34" charset="0"/>
              </a:rPr>
              <a:t>Kensennuma</a:t>
            </a:r>
            <a:r>
              <a:rPr lang="en-CA" sz="1800" i="1" dirty="0" smtClean="0">
                <a:solidFill>
                  <a:schemeClr val="bg1"/>
                </a:solidFill>
                <a:latin typeface="Calibri" pitchFamily="34" charset="0"/>
              </a:rPr>
              <a:t> City, Miyagi Prefecture , Japan, March </a:t>
            </a:r>
            <a:r>
              <a:rPr lang="en-CA" sz="1800" i="1" dirty="0" smtClean="0">
                <a:solidFill>
                  <a:schemeClr val="bg1"/>
                </a:solidFill>
              </a:rPr>
              <a:t>2011 </a:t>
            </a:r>
            <a:endParaRPr lang="en-CA" sz="1800"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10274" name="Picture 2" descr="colour_2"/>
          <p:cNvPicPr>
            <a:picLocks noChangeAspect="1" noChangeArrowheads="1"/>
          </p:cNvPicPr>
          <p:nvPr/>
        </p:nvPicPr>
        <p:blipFill>
          <a:blip r:embed="rId3" cstate="print"/>
          <a:srcRect/>
          <a:stretch>
            <a:fillRect/>
          </a:stretch>
        </p:blipFill>
        <p:spPr bwMode="auto">
          <a:xfrm>
            <a:off x="0" y="0"/>
            <a:ext cx="9082704" cy="6590899"/>
          </a:xfrm>
          <a:prstGeom prst="rect">
            <a:avLst/>
          </a:prstGeom>
          <a:noFill/>
        </p:spPr>
      </p:pic>
      <p:sp>
        <p:nvSpPr>
          <p:cNvPr id="3" name="TextBox 2"/>
          <p:cNvSpPr txBox="1"/>
          <p:nvPr/>
        </p:nvSpPr>
        <p:spPr>
          <a:xfrm>
            <a:off x="6215074" y="214290"/>
            <a:ext cx="2714644" cy="369332"/>
          </a:xfrm>
          <a:prstGeom prst="rect">
            <a:avLst/>
          </a:prstGeom>
          <a:noFill/>
        </p:spPr>
        <p:txBody>
          <a:bodyPr wrap="square" rtlCol="0">
            <a:spAutoFit/>
          </a:bodyPr>
          <a:lstStyle/>
          <a:p>
            <a:pPr algn="l"/>
            <a:r>
              <a:rPr lang="en-CA" sz="1800" i="1" dirty="0" smtClean="0">
                <a:latin typeface="+mn-lt"/>
              </a:rPr>
              <a:t>Huascaran, Peru 1970</a:t>
            </a:r>
            <a:endParaRPr lang="en-CA" sz="1800" i="1" dirty="0">
              <a:latin typeface="+mn-lt"/>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KOBE_QUAKE 1.jpg"/>
          <p:cNvPicPr>
            <a:picLocks noChangeAspect="1"/>
          </p:cNvPicPr>
          <p:nvPr/>
        </p:nvPicPr>
        <p:blipFill>
          <a:blip r:embed="rId3" cstate="print"/>
          <a:stretch>
            <a:fillRect/>
          </a:stretch>
        </p:blipFill>
        <p:spPr>
          <a:xfrm>
            <a:off x="0" y="2786058"/>
            <a:ext cx="4050212" cy="4071941"/>
          </a:xfrm>
          <a:prstGeom prst="rect">
            <a:avLst/>
          </a:prstGeom>
        </p:spPr>
      </p:pic>
      <p:pic>
        <p:nvPicPr>
          <p:cNvPr id="4" name="Picture 3" descr="TEMPLES_A.jpg"/>
          <p:cNvPicPr>
            <a:picLocks noChangeAspect="1"/>
          </p:cNvPicPr>
          <p:nvPr/>
        </p:nvPicPr>
        <p:blipFill>
          <a:blip r:embed="rId4" cstate="print"/>
          <a:stretch>
            <a:fillRect/>
          </a:stretch>
        </p:blipFill>
        <p:spPr>
          <a:xfrm>
            <a:off x="5643570" y="0"/>
            <a:ext cx="3500430" cy="4833400"/>
          </a:xfrm>
          <a:prstGeom prst="rect">
            <a:avLst/>
          </a:prstGeom>
        </p:spPr>
      </p:pic>
      <p:pic>
        <p:nvPicPr>
          <p:cNvPr id="5" name="Picture 4" descr="HOUSE_A.jpg"/>
          <p:cNvPicPr>
            <a:picLocks noChangeAspect="1"/>
          </p:cNvPicPr>
          <p:nvPr/>
        </p:nvPicPr>
        <p:blipFill>
          <a:blip r:embed="rId5" cstate="print"/>
          <a:stretch>
            <a:fillRect/>
          </a:stretch>
        </p:blipFill>
        <p:spPr>
          <a:xfrm>
            <a:off x="0" y="59812"/>
            <a:ext cx="5617464" cy="2654808"/>
          </a:xfrm>
          <a:prstGeom prst="rect">
            <a:avLst/>
          </a:prstGeom>
        </p:spPr>
      </p:pic>
      <p:sp>
        <p:nvSpPr>
          <p:cNvPr id="6" name="TextBox 5"/>
          <p:cNvSpPr txBox="1"/>
          <p:nvPr/>
        </p:nvSpPr>
        <p:spPr>
          <a:xfrm>
            <a:off x="4143372" y="5042118"/>
            <a:ext cx="5000628" cy="1815882"/>
          </a:xfrm>
          <a:prstGeom prst="rect">
            <a:avLst/>
          </a:prstGeom>
          <a:noFill/>
        </p:spPr>
        <p:txBody>
          <a:bodyPr wrap="square" rtlCol="0">
            <a:spAutoFit/>
          </a:bodyPr>
          <a:lstStyle/>
          <a:p>
            <a:pPr algn="l"/>
            <a:r>
              <a:rPr lang="en-CA" sz="2800" b="1" dirty="0" smtClean="0">
                <a:solidFill>
                  <a:schemeClr val="bg1"/>
                </a:solidFill>
                <a:latin typeface="+mn-lt"/>
              </a:rPr>
              <a:t>LOSS PATTERNS (AGE AND SITE CONDITIONS) AND LOSS PREVENTION (INCREASE IN STIFFNESSS) IN BUILDINGS</a:t>
            </a:r>
            <a:endParaRPr lang="en-CA" sz="2800" b="1" dirty="0">
              <a:solidFill>
                <a:schemeClr val="bg1"/>
              </a:solidFill>
              <a:latin typeface="+mn-lt"/>
            </a:endParaRPr>
          </a:p>
        </p:txBody>
      </p:sp>
      <p:cxnSp>
        <p:nvCxnSpPr>
          <p:cNvPr id="8" name="Straight Connector 7"/>
          <p:cNvCxnSpPr/>
          <p:nvPr/>
        </p:nvCxnSpPr>
        <p:spPr bwMode="auto">
          <a:xfrm>
            <a:off x="6000760" y="1928802"/>
            <a:ext cx="2786082" cy="1588"/>
          </a:xfrm>
          <a:prstGeom prst="line">
            <a:avLst/>
          </a:prstGeom>
          <a:solidFill>
            <a:schemeClr val="accent1"/>
          </a:solidFill>
          <a:ln w="127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7586" name="Picture 2" descr="abb50342_0433"/>
          <p:cNvPicPr>
            <a:picLocks noChangeAspect="1" noChangeArrowheads="1"/>
          </p:cNvPicPr>
          <p:nvPr/>
        </p:nvPicPr>
        <p:blipFill>
          <a:blip r:embed="rId3" cstate="print"/>
          <a:srcRect/>
          <a:stretch>
            <a:fillRect/>
          </a:stretch>
        </p:blipFill>
        <p:spPr bwMode="auto">
          <a:xfrm>
            <a:off x="38345" y="142852"/>
            <a:ext cx="9105655" cy="6613128"/>
          </a:xfrm>
          <a:prstGeom prst="rect">
            <a:avLst/>
          </a:prstGeom>
          <a:noFill/>
          <a:ln w="9525">
            <a:noFill/>
            <a:miter lim="800000"/>
            <a:headEnd/>
            <a:tailEnd/>
          </a:ln>
        </p:spPr>
      </p:pic>
      <p:sp>
        <p:nvSpPr>
          <p:cNvPr id="67587" name="Rectangle 3"/>
          <p:cNvSpPr>
            <a:spLocks noGrp="1" noChangeArrowheads="1"/>
          </p:cNvSpPr>
          <p:nvPr>
            <p:ph type="title" idx="4294967295"/>
          </p:nvPr>
        </p:nvSpPr>
        <p:spPr/>
        <p:txBody>
          <a:bodyPr/>
          <a:lstStyle/>
          <a:p>
            <a:pPr eaLnBrk="1" hangingPunct="1"/>
            <a:r>
              <a:rPr lang="en-US" sz="1200" smtClean="0"/>
              <a:t>Fig. 4.33</a:t>
            </a:r>
          </a:p>
        </p:txBody>
      </p:sp>
      <p:sp>
        <p:nvSpPr>
          <p:cNvPr id="4" name="TextBox 3"/>
          <p:cNvSpPr txBox="1"/>
          <p:nvPr/>
        </p:nvSpPr>
        <p:spPr>
          <a:xfrm>
            <a:off x="0" y="6215082"/>
            <a:ext cx="4071934" cy="400110"/>
          </a:xfrm>
          <a:prstGeom prst="rect">
            <a:avLst/>
          </a:prstGeom>
          <a:noFill/>
        </p:spPr>
        <p:txBody>
          <a:bodyPr wrap="square" rtlCol="0">
            <a:spAutoFit/>
          </a:bodyPr>
          <a:lstStyle/>
          <a:p>
            <a:r>
              <a:rPr lang="en-CA" sz="2000" b="1" dirty="0" smtClean="0">
                <a:latin typeface="+mn-lt"/>
              </a:rPr>
              <a:t>6 story building with braced frame</a:t>
            </a:r>
            <a:endParaRPr lang="en-CA" sz="2000" b="1" dirty="0">
              <a:latin typeface="+mn-lt"/>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Christchurch.jpg"/>
          <p:cNvPicPr>
            <a:picLocks noChangeAspect="1"/>
          </p:cNvPicPr>
          <p:nvPr/>
        </p:nvPicPr>
        <p:blipFill>
          <a:blip r:embed="rId2" cstate="print"/>
          <a:stretch>
            <a:fillRect/>
          </a:stretch>
        </p:blipFill>
        <p:spPr>
          <a:xfrm>
            <a:off x="0" y="592160"/>
            <a:ext cx="9144000" cy="6051550"/>
          </a:xfrm>
          <a:prstGeom prst="rect">
            <a:avLst/>
          </a:prstGeom>
        </p:spPr>
      </p:pic>
      <p:sp>
        <p:nvSpPr>
          <p:cNvPr id="4" name="Oval 3"/>
          <p:cNvSpPr/>
          <p:nvPr/>
        </p:nvSpPr>
        <p:spPr bwMode="auto">
          <a:xfrm>
            <a:off x="6429388" y="4357694"/>
            <a:ext cx="1643074" cy="150019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5" name="TextBox 4"/>
          <p:cNvSpPr txBox="1"/>
          <p:nvPr/>
        </p:nvSpPr>
        <p:spPr>
          <a:xfrm>
            <a:off x="0" y="0"/>
            <a:ext cx="9144000" cy="461665"/>
          </a:xfrm>
          <a:prstGeom prst="rect">
            <a:avLst/>
          </a:prstGeom>
          <a:noFill/>
        </p:spPr>
        <p:txBody>
          <a:bodyPr wrap="square" rtlCol="0">
            <a:spAutoFit/>
          </a:bodyPr>
          <a:lstStyle/>
          <a:p>
            <a:pPr algn="l"/>
            <a:r>
              <a:rPr lang="en-CA" dirty="0" smtClean="0">
                <a:solidFill>
                  <a:schemeClr val="bg1"/>
                </a:solidFill>
                <a:latin typeface="+mn-lt"/>
              </a:rPr>
              <a:t>DAMAGE IN CENTRAL CHRISTCHURCH, FEBRUARY 2011</a:t>
            </a:r>
            <a:endParaRPr lang="en-CA" dirty="0">
              <a:solidFill>
                <a:schemeClr val="bg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6340197"/>
          </a:xfrm>
          <a:prstGeom prst="rect">
            <a:avLst/>
          </a:prstGeom>
          <a:noFill/>
        </p:spPr>
        <p:txBody>
          <a:bodyPr wrap="square" rtlCol="0">
            <a:spAutoFit/>
          </a:bodyPr>
          <a:lstStyle/>
          <a:p>
            <a:pPr algn="l"/>
            <a:r>
              <a:rPr lang="en-CA" sz="1400" b="1" dirty="0" smtClean="0"/>
              <a:t>9 February 2012: </a:t>
            </a:r>
            <a:r>
              <a:rPr lang="en-CA" sz="1400" dirty="0" smtClean="0"/>
              <a:t>Intense ground shaking, non-ductile columns and the asymmetrical layout of shear walls were the critical factors contributing to the collapse of the CTV building during the 22 February 2011 Christchurch earthquake. </a:t>
            </a:r>
          </a:p>
          <a:p>
            <a:pPr algn="l"/>
            <a:r>
              <a:rPr lang="en-CA" sz="1400" dirty="0" smtClean="0"/>
              <a:t> </a:t>
            </a:r>
          </a:p>
          <a:p>
            <a:pPr algn="l"/>
            <a:r>
              <a:rPr lang="en-CA" sz="1400" dirty="0" smtClean="0"/>
              <a:t>The Government ordered the investigation in March 2011, along with investigations into the failure of the </a:t>
            </a:r>
            <a:r>
              <a:rPr lang="en-CA" sz="1400" dirty="0" err="1" smtClean="0"/>
              <a:t>Pyne</a:t>
            </a:r>
            <a:r>
              <a:rPr lang="en-CA" sz="1400" dirty="0" smtClean="0"/>
              <a:t> Gould Corporation, Forsyth Barr, and Hotel Grand Chancellor buildings, following the 22 February 2011 6.3 magnitude earthquake, which claimed the lives of 184 people, including 115 in the CTV building. </a:t>
            </a:r>
          </a:p>
          <a:p>
            <a:pPr algn="l"/>
            <a:r>
              <a:rPr lang="en-CA" sz="1400" dirty="0" smtClean="0"/>
              <a:t>The comprehensive investigations included eye witness accounts, photographs, site examinations, sampling and testing of materials, structural analysis and testing of various hypotheses using established engineering models. </a:t>
            </a:r>
          </a:p>
          <a:p>
            <a:pPr algn="l"/>
            <a:endParaRPr lang="en-CA" sz="1400" dirty="0" smtClean="0"/>
          </a:p>
          <a:p>
            <a:pPr algn="l"/>
            <a:r>
              <a:rPr lang="en-CA" sz="1400" dirty="0" smtClean="0"/>
              <a:t>Three critical factors were found that contributed to the building’s collapse: </a:t>
            </a:r>
          </a:p>
          <a:p>
            <a:pPr algn="l"/>
            <a:endParaRPr lang="en-CA" sz="1400" dirty="0" smtClean="0"/>
          </a:p>
          <a:p>
            <a:pPr algn="l"/>
            <a:r>
              <a:rPr lang="en-CA" sz="1400" b="1" dirty="0" smtClean="0"/>
              <a:t>Intense horizontal ground shaking. </a:t>
            </a:r>
          </a:p>
          <a:p>
            <a:pPr algn="l"/>
            <a:r>
              <a:rPr lang="en-CA" sz="1400" b="1" dirty="0" smtClean="0"/>
              <a:t>Lack of ductility in the columns, making them brittle. </a:t>
            </a:r>
          </a:p>
          <a:p>
            <a:pPr algn="l"/>
            <a:r>
              <a:rPr lang="en-CA" sz="1400" b="1" dirty="0" smtClean="0"/>
              <a:t>Asymmetrical layout of the shear walls, making the building twist during the earthquake, placing extra strain on the columns. </a:t>
            </a:r>
          </a:p>
          <a:p>
            <a:pPr algn="l"/>
            <a:endParaRPr lang="en-CA" sz="1400" dirty="0" smtClean="0"/>
          </a:p>
          <a:p>
            <a:pPr algn="l"/>
            <a:r>
              <a:rPr lang="en-CA" sz="1400" dirty="0" smtClean="0">
                <a:solidFill>
                  <a:srgbClr val="FF0000"/>
                </a:solidFill>
              </a:rPr>
              <a:t>The ductility of the columns (and strength) and the asymmetrical layout of the shear walls were found to have not met the building standards of the day (1986). </a:t>
            </a:r>
          </a:p>
          <a:p>
            <a:pPr algn="l"/>
            <a:endParaRPr lang="en-CA" sz="1400" dirty="0" smtClean="0"/>
          </a:p>
          <a:p>
            <a:pPr algn="l"/>
            <a:r>
              <a:rPr lang="en-CA" sz="1400" dirty="0" smtClean="0"/>
              <a:t>Other factors that may have contributed to the CTV collapse included: 1) Low concrete strengths in some of the critical columns, 2) Exceptionally high vertical ground movement, 3) Possible interaction of columns and concrete spandrel panels (on the external face of the building), making the columns less flexible, 4) Separation of floor slabs from the north core of the building, 5) Structural influence of the concrete masonry walls, making lower floors more rigid than upper floors, which placed additional stress on the upper columns during the earthquake. </a:t>
            </a:r>
          </a:p>
          <a:p>
            <a:pPr algn="l"/>
            <a:endParaRPr lang="en-CA" sz="1400" dirty="0" smtClean="0"/>
          </a:p>
          <a:p>
            <a:pPr algn="l"/>
            <a:r>
              <a:rPr lang="en-CA" sz="1400" dirty="0" smtClean="0"/>
              <a:t>The common denominator in all collapse scenarios identified by the Expert Panel was the failure of one or more columns on the east face of the building. This is consistent with eye-witness accounts of the building during the earthquake. </a:t>
            </a:r>
          </a:p>
          <a:p>
            <a:pPr algn="l"/>
            <a:r>
              <a:rPr lang="en-CA" sz="1400" dirty="0" smtClean="0"/>
              <a:t>Current building requirements are more stringent now than in the 1980s when the CTV building was constructed. Standards have progressively improved over time as more is understood about how buildings respond in earthquakes. </a:t>
            </a:r>
            <a:endParaRPr lang="en-CA" sz="14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descr="http://www.spectraworks.com/images/kobe.jpg"/>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0" y="428604"/>
            <a:ext cx="9144000" cy="5829801"/>
          </a:xfrm>
          <a:prstGeom prst="rect">
            <a:avLst/>
          </a:prstGeom>
          <a:noFill/>
        </p:spPr>
      </p:pic>
      <p:sp>
        <p:nvSpPr>
          <p:cNvPr id="3" name="Rectangle 2"/>
          <p:cNvSpPr/>
          <p:nvPr/>
        </p:nvSpPr>
        <p:spPr bwMode="auto">
          <a:xfrm>
            <a:off x="214282"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EARTHQUAKE</a:t>
            </a:r>
          </a:p>
        </p:txBody>
      </p:sp>
      <p:sp>
        <p:nvSpPr>
          <p:cNvPr id="4" name="Rectangle 3"/>
          <p:cNvSpPr/>
          <p:nvPr/>
        </p:nvSpPr>
        <p:spPr bwMode="auto">
          <a:xfrm>
            <a:off x="3214678"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RESISTANCE</a:t>
            </a:r>
          </a:p>
        </p:txBody>
      </p:sp>
      <p:sp>
        <p:nvSpPr>
          <p:cNvPr id="6" name="Rectangle 5"/>
          <p:cNvSpPr/>
          <p:nvPr/>
        </p:nvSpPr>
        <p:spPr bwMode="auto">
          <a:xfrm>
            <a:off x="6143636"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DAMAGE/LOSS</a:t>
            </a:r>
          </a:p>
        </p:txBody>
      </p:sp>
      <p:cxnSp>
        <p:nvCxnSpPr>
          <p:cNvPr id="8" name="Straight Arrow Connector 7"/>
          <p:cNvCxnSpPr>
            <a:stCxn id="3" idx="3"/>
            <a:endCxn id="4" idx="1"/>
          </p:cNvCxnSpPr>
          <p:nvPr/>
        </p:nvCxnSpPr>
        <p:spPr bwMode="auto">
          <a:xfrm>
            <a:off x="2786050" y="3357562"/>
            <a:ext cx="42862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a:stCxn id="4" idx="3"/>
            <a:endCxn id="6" idx="1"/>
          </p:cNvCxnSpPr>
          <p:nvPr/>
        </p:nvCxnSpPr>
        <p:spPr bwMode="auto">
          <a:xfrm>
            <a:off x="5786446" y="3357562"/>
            <a:ext cx="35719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srcRect/>
          <a:stretch>
            <a:fillRect/>
          </a:stretch>
        </p:blipFill>
        <p:spPr bwMode="auto">
          <a:xfrm>
            <a:off x="0" y="0"/>
            <a:ext cx="8601075" cy="3152775"/>
          </a:xfrm>
          <a:prstGeom prst="rect">
            <a:avLst/>
          </a:prstGeom>
          <a:noFill/>
          <a:ln w="9525">
            <a:noFill/>
            <a:miter lim="800000"/>
            <a:headEnd/>
            <a:tailEnd/>
          </a:ln>
        </p:spPr>
      </p:pic>
      <p:pic>
        <p:nvPicPr>
          <p:cNvPr id="52227" name="Picture 2"/>
          <p:cNvPicPr>
            <a:picLocks noChangeAspect="1" noChangeArrowheads="1"/>
          </p:cNvPicPr>
          <p:nvPr/>
        </p:nvPicPr>
        <p:blipFill>
          <a:blip r:embed="rId4" cstate="print"/>
          <a:srcRect/>
          <a:stretch>
            <a:fillRect/>
          </a:stretch>
        </p:blipFill>
        <p:spPr bwMode="auto">
          <a:xfrm>
            <a:off x="0" y="3233738"/>
            <a:ext cx="4833938" cy="3624262"/>
          </a:xfrm>
          <a:prstGeom prst="rect">
            <a:avLst/>
          </a:prstGeom>
          <a:noFill/>
          <a:ln w="9525">
            <a:noFill/>
            <a:miter lim="800000"/>
            <a:headEnd/>
            <a:tailEnd/>
          </a:ln>
        </p:spPr>
      </p:pic>
      <p:pic>
        <p:nvPicPr>
          <p:cNvPr id="52228" name="Picture 2" descr="http://cache.boston.com/universal/site_graphics/blogs/bigpicture/beichuan_05_29/beichuan97.jpg"/>
          <p:cNvPicPr>
            <a:picLocks noChangeAspect="1" noChangeArrowheads="1"/>
          </p:cNvPicPr>
          <p:nvPr/>
        </p:nvPicPr>
        <p:blipFill>
          <a:blip r:embed="rId5" cstate="print"/>
          <a:srcRect/>
          <a:stretch>
            <a:fillRect/>
          </a:stretch>
        </p:blipFill>
        <p:spPr bwMode="auto">
          <a:xfrm>
            <a:off x="4805363" y="3918346"/>
            <a:ext cx="4338637" cy="2967038"/>
          </a:xfrm>
          <a:prstGeom prst="rect">
            <a:avLst/>
          </a:prstGeom>
          <a:noFill/>
          <a:ln w="9525">
            <a:noFill/>
            <a:miter lim="800000"/>
            <a:headEnd/>
            <a:tailEnd/>
          </a:ln>
        </p:spPr>
      </p:pic>
      <p:sp>
        <p:nvSpPr>
          <p:cNvPr id="52229" name="TextBox 4"/>
          <p:cNvSpPr txBox="1">
            <a:spLocks noChangeArrowheads="1"/>
          </p:cNvSpPr>
          <p:nvPr/>
        </p:nvSpPr>
        <p:spPr bwMode="auto">
          <a:xfrm>
            <a:off x="4857752" y="3214686"/>
            <a:ext cx="4286248" cy="646331"/>
          </a:xfrm>
          <a:prstGeom prst="rect">
            <a:avLst/>
          </a:prstGeom>
          <a:noFill/>
          <a:ln w="9525">
            <a:noFill/>
            <a:miter lim="800000"/>
            <a:headEnd/>
            <a:tailEnd/>
          </a:ln>
        </p:spPr>
        <p:txBody>
          <a:bodyPr wrap="square">
            <a:spAutoFit/>
          </a:bodyPr>
          <a:lstStyle/>
          <a:p>
            <a:r>
              <a:rPr lang="en-CA" sz="1800" b="1" dirty="0">
                <a:solidFill>
                  <a:schemeClr val="bg1"/>
                </a:solidFill>
                <a:latin typeface="Calibri" pitchFamily="34" charset="0"/>
              </a:rPr>
              <a:t>LANDSLIDES IN </a:t>
            </a:r>
            <a:r>
              <a:rPr lang="en-CA" sz="1800" b="1" dirty="0" smtClean="0">
                <a:solidFill>
                  <a:schemeClr val="bg1"/>
                </a:solidFill>
                <a:latin typeface="Calibri" pitchFamily="34" charset="0"/>
              </a:rPr>
              <a:t>BEICHUAN; M 7.9  2008 WENCHUAN EARTHQUAKE, CHINA </a:t>
            </a:r>
            <a:endParaRPr lang="en-CA" sz="1800" b="1" dirty="0">
              <a:solidFill>
                <a:schemeClr val="bg1"/>
              </a:solidFill>
              <a:latin typeface="Calibri" pitchFamily="34" charset="0"/>
            </a:endParaRPr>
          </a:p>
        </p:txBody>
      </p:sp>
      <p:cxnSp>
        <p:nvCxnSpPr>
          <p:cNvPr id="8" name="Straight Arrow Connector 7"/>
          <p:cNvCxnSpPr/>
          <p:nvPr/>
        </p:nvCxnSpPr>
        <p:spPr>
          <a:xfrm rot="5400000">
            <a:off x="6608763" y="1535113"/>
            <a:ext cx="357187" cy="1587"/>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938" name="Picture 2" descr="http://blog.lib.umn.edu/govref/fdlp100/tsunami.gif"/>
          <p:cNvPicPr>
            <a:picLocks noChangeAspect="1" noChangeArrowheads="1"/>
          </p:cNvPicPr>
          <p:nvPr/>
        </p:nvPicPr>
        <p:blipFill>
          <a:blip r:embed="rId3" cstate="print"/>
          <a:srcRect/>
          <a:stretch>
            <a:fillRect/>
          </a:stretch>
        </p:blipFill>
        <p:spPr bwMode="auto">
          <a:xfrm>
            <a:off x="0" y="642918"/>
            <a:ext cx="9144000" cy="5269042"/>
          </a:xfrm>
          <a:prstGeom prst="rect">
            <a:avLst/>
          </a:prstGeom>
          <a:noFill/>
        </p:spPr>
      </p:pic>
      <p:sp>
        <p:nvSpPr>
          <p:cNvPr id="4" name="TextBox 3"/>
          <p:cNvSpPr txBox="1"/>
          <p:nvPr/>
        </p:nvSpPr>
        <p:spPr>
          <a:xfrm>
            <a:off x="0" y="5429264"/>
            <a:ext cx="4286248" cy="246221"/>
          </a:xfrm>
          <a:prstGeom prst="rect">
            <a:avLst/>
          </a:prstGeom>
          <a:noFill/>
        </p:spPr>
        <p:txBody>
          <a:bodyPr wrap="square" rtlCol="0">
            <a:spAutoFit/>
          </a:bodyPr>
          <a:lstStyle/>
          <a:p>
            <a:endParaRPr lang="en-CA" sz="1000" i="1" dirty="0">
              <a:solidFill>
                <a:schemeClr val="bg1"/>
              </a:solidFill>
            </a:endParaRPr>
          </a:p>
        </p:txBody>
      </p:sp>
      <p:sp>
        <p:nvSpPr>
          <p:cNvPr id="7" name="Oval 6"/>
          <p:cNvSpPr/>
          <p:nvPr/>
        </p:nvSpPr>
        <p:spPr>
          <a:xfrm>
            <a:off x="2643174" y="3071810"/>
            <a:ext cx="214314" cy="2143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285720" y="142852"/>
            <a:ext cx="4857784" cy="461665"/>
          </a:xfrm>
          <a:prstGeom prst="rect">
            <a:avLst/>
          </a:prstGeom>
          <a:noFill/>
        </p:spPr>
        <p:txBody>
          <a:bodyPr wrap="square" rtlCol="0">
            <a:spAutoFit/>
          </a:bodyPr>
          <a:lstStyle/>
          <a:p>
            <a:pPr algn="l"/>
            <a:r>
              <a:rPr lang="en-CA" sz="2400" b="1" dirty="0" smtClean="0">
                <a:solidFill>
                  <a:schemeClr val="bg1"/>
                </a:solidFill>
                <a:latin typeface="+mn-lt"/>
              </a:rPr>
              <a:t>SEONDARY EFFECTS 3 - TSUNAMI</a:t>
            </a:r>
            <a:endParaRPr lang="en-CA" sz="2400" b="1" dirty="0">
              <a:solidFill>
                <a:schemeClr val="bg1"/>
              </a:solidFill>
              <a:latin typeface="+mn-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0" y="1233264"/>
            <a:ext cx="9066213" cy="4572000"/>
          </a:xfrm>
          <a:prstGeom prst="rect">
            <a:avLst/>
          </a:prstGeom>
          <a:noFill/>
          <a:ln w="9525">
            <a:noFill/>
            <a:miter lim="800000"/>
            <a:headEnd/>
            <a:tailEnd/>
          </a:ln>
        </p:spPr>
      </p:pic>
      <p:sp>
        <p:nvSpPr>
          <p:cNvPr id="4" name="TextBox 3"/>
          <p:cNvSpPr txBox="1"/>
          <p:nvPr/>
        </p:nvSpPr>
        <p:spPr>
          <a:xfrm>
            <a:off x="0" y="5429264"/>
            <a:ext cx="4286248" cy="246221"/>
          </a:xfrm>
          <a:prstGeom prst="rect">
            <a:avLst/>
          </a:prstGeom>
          <a:noFill/>
        </p:spPr>
        <p:txBody>
          <a:bodyPr wrap="square" rtlCol="0">
            <a:spAutoFit/>
          </a:bodyPr>
          <a:lstStyle/>
          <a:p>
            <a:endParaRPr lang="en-CA" sz="1000" i="1" dirty="0">
              <a:solidFill>
                <a:schemeClr val="bg1"/>
              </a:solidFill>
            </a:endParaRPr>
          </a:p>
        </p:txBody>
      </p:sp>
      <p:sp>
        <p:nvSpPr>
          <p:cNvPr id="8" name="TextBox 7"/>
          <p:cNvSpPr txBox="1"/>
          <p:nvPr/>
        </p:nvSpPr>
        <p:spPr>
          <a:xfrm>
            <a:off x="0" y="5949280"/>
            <a:ext cx="9144000" cy="461665"/>
          </a:xfrm>
          <a:prstGeom prst="rect">
            <a:avLst/>
          </a:prstGeom>
          <a:noFill/>
        </p:spPr>
        <p:txBody>
          <a:bodyPr wrap="square" rtlCol="0">
            <a:spAutoFit/>
          </a:bodyPr>
          <a:lstStyle/>
          <a:p>
            <a:r>
              <a:rPr lang="en-CA" dirty="0" smtClean="0">
                <a:solidFill>
                  <a:schemeClr val="bg1"/>
                </a:solidFill>
                <a:latin typeface="+mn-lt"/>
              </a:rPr>
              <a:t>Earthquake displacement of sea floor</a:t>
            </a:r>
            <a:endParaRPr lang="en-CA" dirty="0">
              <a:solidFill>
                <a:schemeClr val="bg1"/>
              </a:solidFill>
              <a:latin typeface="+mn-lt"/>
            </a:endParaRPr>
          </a:p>
        </p:txBody>
      </p:sp>
      <p:sp>
        <p:nvSpPr>
          <p:cNvPr id="7" name="TextBox 6"/>
          <p:cNvSpPr txBox="1"/>
          <p:nvPr/>
        </p:nvSpPr>
        <p:spPr>
          <a:xfrm>
            <a:off x="0" y="260648"/>
            <a:ext cx="8892480" cy="830997"/>
          </a:xfrm>
          <a:prstGeom prst="rect">
            <a:avLst/>
          </a:prstGeom>
          <a:noFill/>
        </p:spPr>
        <p:txBody>
          <a:bodyPr wrap="square" rtlCol="0">
            <a:spAutoFit/>
          </a:bodyPr>
          <a:lstStyle/>
          <a:p>
            <a:r>
              <a:rPr lang="en-CA" dirty="0" smtClean="0">
                <a:solidFill>
                  <a:schemeClr val="bg1"/>
                </a:solidFill>
                <a:latin typeface="+mn-lt"/>
              </a:rPr>
              <a:t>2004 SOUTH ASIAN TSUNAMI RESULTING FROM M9.$ GREAT SUMATRA EARTHQUAKE  </a:t>
            </a:r>
            <a:endParaRPr lang="en-CA" dirty="0">
              <a:solidFill>
                <a:schemeClr val="bg1"/>
              </a:solidFill>
              <a:latin typeface="+mn-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upload.wikimedia.org/wikipedia/commons/a/a8/Sumatra_devastation1.jpg"/>
          <p:cNvPicPr>
            <a:picLocks noChangeAspect="1" noChangeArrowheads="1"/>
          </p:cNvPicPr>
          <p:nvPr/>
        </p:nvPicPr>
        <p:blipFill>
          <a:blip r:embed="rId3" cstate="print"/>
          <a:srcRect/>
          <a:stretch>
            <a:fillRect/>
          </a:stretch>
        </p:blipFill>
        <p:spPr bwMode="auto">
          <a:xfrm>
            <a:off x="0" y="0"/>
            <a:ext cx="9099506" cy="6500834"/>
          </a:xfrm>
          <a:prstGeom prst="rect">
            <a:avLst/>
          </a:prstGeom>
          <a:noFill/>
        </p:spPr>
      </p:pic>
      <p:sp>
        <p:nvSpPr>
          <p:cNvPr id="3" name="TextBox 2"/>
          <p:cNvSpPr txBox="1"/>
          <p:nvPr/>
        </p:nvSpPr>
        <p:spPr>
          <a:xfrm>
            <a:off x="0" y="6581001"/>
            <a:ext cx="4786314" cy="276999"/>
          </a:xfrm>
          <a:prstGeom prst="rect">
            <a:avLst/>
          </a:prstGeom>
          <a:noFill/>
        </p:spPr>
        <p:txBody>
          <a:bodyPr wrap="square" rtlCol="0">
            <a:spAutoFit/>
          </a:bodyPr>
          <a:lstStyle/>
          <a:p>
            <a:pPr algn="l"/>
            <a:r>
              <a:rPr lang="en-CA" sz="1200" i="1" dirty="0" smtClean="0">
                <a:solidFill>
                  <a:schemeClr val="bg1"/>
                </a:solidFill>
              </a:rPr>
              <a:t>Village on the coast of Sumatra</a:t>
            </a:r>
            <a:endParaRPr lang="en-CA" sz="1200" i="1"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spectraworks.com/images/kobe.jpg"/>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0" y="428604"/>
            <a:ext cx="9144000" cy="5829801"/>
          </a:xfrm>
          <a:prstGeom prst="rect">
            <a:avLst/>
          </a:prstGeom>
          <a:noFill/>
        </p:spPr>
      </p:pic>
      <p:sp>
        <p:nvSpPr>
          <p:cNvPr id="3" name="Rectangle 2"/>
          <p:cNvSpPr/>
          <p:nvPr/>
        </p:nvSpPr>
        <p:spPr bwMode="auto">
          <a:xfrm>
            <a:off x="214282"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EARTHQUAKE</a:t>
            </a:r>
          </a:p>
        </p:txBody>
      </p:sp>
      <p:sp>
        <p:nvSpPr>
          <p:cNvPr id="4" name="Rectangle 3"/>
          <p:cNvSpPr/>
          <p:nvPr/>
        </p:nvSpPr>
        <p:spPr bwMode="auto">
          <a:xfrm>
            <a:off x="3214678"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RESISTANCE</a:t>
            </a:r>
          </a:p>
        </p:txBody>
      </p:sp>
      <p:sp>
        <p:nvSpPr>
          <p:cNvPr id="6" name="Rectangle 5"/>
          <p:cNvSpPr/>
          <p:nvPr/>
        </p:nvSpPr>
        <p:spPr bwMode="auto">
          <a:xfrm>
            <a:off x="6143636"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DAMAGE/LOSS</a:t>
            </a:r>
          </a:p>
        </p:txBody>
      </p:sp>
      <p:cxnSp>
        <p:nvCxnSpPr>
          <p:cNvPr id="8" name="Straight Arrow Connector 7"/>
          <p:cNvCxnSpPr>
            <a:stCxn id="3" idx="3"/>
            <a:endCxn id="4" idx="1"/>
          </p:cNvCxnSpPr>
          <p:nvPr/>
        </p:nvCxnSpPr>
        <p:spPr bwMode="auto">
          <a:xfrm>
            <a:off x="2786050" y="3357562"/>
            <a:ext cx="42862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a:stCxn id="4" idx="3"/>
            <a:endCxn id="6" idx="1"/>
          </p:cNvCxnSpPr>
          <p:nvPr/>
        </p:nvCxnSpPr>
        <p:spPr bwMode="auto">
          <a:xfrm>
            <a:off x="5786446" y="3357562"/>
            <a:ext cx="35719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descr="http://inapcache.boston.com/universal/site_graphics/blogs/bigpicture/sumatraquake_10_05/s20_20618555.jpg"/>
          <p:cNvPicPr>
            <a:picLocks noChangeAspect="1" noChangeArrowheads="1"/>
          </p:cNvPicPr>
          <p:nvPr/>
        </p:nvPicPr>
        <p:blipFill>
          <a:blip r:embed="rId3" cstate="print"/>
          <a:srcRect/>
          <a:stretch>
            <a:fillRect/>
          </a:stretch>
        </p:blipFill>
        <p:spPr bwMode="auto">
          <a:xfrm>
            <a:off x="0" y="383162"/>
            <a:ext cx="9144000" cy="6142182"/>
          </a:xfrm>
          <a:prstGeom prst="rect">
            <a:avLst/>
          </a:prstGeom>
          <a:noFill/>
        </p:spPr>
      </p:pic>
      <p:sp>
        <p:nvSpPr>
          <p:cNvPr id="3" name="TextBox 2"/>
          <p:cNvSpPr txBox="1"/>
          <p:nvPr/>
        </p:nvSpPr>
        <p:spPr>
          <a:xfrm>
            <a:off x="0" y="692696"/>
            <a:ext cx="6372200" cy="461665"/>
          </a:xfrm>
          <a:prstGeom prst="rect">
            <a:avLst/>
          </a:prstGeom>
          <a:noFill/>
        </p:spPr>
        <p:txBody>
          <a:bodyPr wrap="square" rtlCol="0">
            <a:spAutoFit/>
          </a:bodyPr>
          <a:lstStyle/>
          <a:p>
            <a:r>
              <a:rPr lang="en-CA" b="1" dirty="0" smtClean="0">
                <a:solidFill>
                  <a:schemeClr val="bg1"/>
                </a:solidFill>
                <a:latin typeface="Calibri" pitchFamily="34" charset="0"/>
              </a:rPr>
              <a:t>EARTHQUAKES AND SEISMOLOGY</a:t>
            </a:r>
            <a:endParaRPr lang="en-CA"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27" name="Picture 7" descr="T950116"/>
          <p:cNvPicPr>
            <a:picLocks noChangeAspect="1" noChangeArrowheads="1"/>
          </p:cNvPicPr>
          <p:nvPr/>
        </p:nvPicPr>
        <p:blipFill>
          <a:blip r:embed="rId3" cstate="print"/>
          <a:srcRect/>
          <a:stretch>
            <a:fillRect/>
          </a:stretch>
        </p:blipFill>
        <p:spPr bwMode="auto">
          <a:xfrm>
            <a:off x="3209925" y="0"/>
            <a:ext cx="5934075" cy="4486275"/>
          </a:xfrm>
          <a:prstGeom prst="rect">
            <a:avLst/>
          </a:prstGeom>
          <a:noFill/>
        </p:spPr>
      </p:pic>
      <p:sp>
        <p:nvSpPr>
          <p:cNvPr id="286726" name="Text Box 6"/>
          <p:cNvSpPr txBox="1">
            <a:spLocks noChangeArrowheads="1"/>
          </p:cNvSpPr>
          <p:nvPr/>
        </p:nvSpPr>
        <p:spPr bwMode="auto">
          <a:xfrm>
            <a:off x="0" y="0"/>
            <a:ext cx="3857620" cy="1077218"/>
          </a:xfrm>
          <a:prstGeom prst="rect">
            <a:avLst/>
          </a:prstGeom>
          <a:noFill/>
          <a:ln w="9525">
            <a:noFill/>
            <a:miter lim="800000"/>
            <a:headEnd/>
            <a:tailEnd/>
          </a:ln>
          <a:effectLst/>
        </p:spPr>
        <p:txBody>
          <a:bodyPr wrap="square">
            <a:spAutoFit/>
          </a:bodyPr>
          <a:lstStyle/>
          <a:p>
            <a:pPr algn="l">
              <a:spcBef>
                <a:spcPct val="50000"/>
              </a:spcBef>
            </a:pPr>
            <a:r>
              <a:rPr lang="en-US" sz="3200" b="1" dirty="0" smtClean="0">
                <a:latin typeface="+mn-lt"/>
              </a:rPr>
              <a:t>EARTHQUAKES &amp; SEISMOLOGY</a:t>
            </a:r>
            <a:endParaRPr lang="en-US" sz="3200" b="1" dirty="0">
              <a:latin typeface="+mn-lt"/>
            </a:endParaRPr>
          </a:p>
        </p:txBody>
      </p:sp>
      <p:pic>
        <p:nvPicPr>
          <p:cNvPr id="286725" name="Picture 5" descr="NIGATA"/>
          <p:cNvPicPr>
            <a:picLocks noChangeAspect="1" noChangeArrowheads="1"/>
          </p:cNvPicPr>
          <p:nvPr/>
        </p:nvPicPr>
        <p:blipFill>
          <a:blip r:embed="rId4" cstate="print"/>
          <a:srcRect/>
          <a:stretch>
            <a:fillRect/>
          </a:stretch>
        </p:blipFill>
        <p:spPr bwMode="auto">
          <a:xfrm>
            <a:off x="0" y="1550988"/>
            <a:ext cx="5781675" cy="5116512"/>
          </a:xfrm>
          <a:prstGeom prst="rect">
            <a:avLst/>
          </a:prstGeom>
          <a:noFill/>
        </p:spPr>
      </p:pic>
      <p:sp>
        <p:nvSpPr>
          <p:cNvPr id="286729" name="Line 9"/>
          <p:cNvSpPr>
            <a:spLocks noChangeShapeType="1"/>
          </p:cNvSpPr>
          <p:nvPr/>
        </p:nvSpPr>
        <p:spPr bwMode="auto">
          <a:xfrm>
            <a:off x="5791200" y="5562600"/>
            <a:ext cx="3124200" cy="0"/>
          </a:xfrm>
          <a:prstGeom prst="line">
            <a:avLst/>
          </a:prstGeom>
          <a:noFill/>
          <a:ln w="9525">
            <a:solidFill>
              <a:schemeClr val="tx1"/>
            </a:solidFill>
            <a:round/>
            <a:headEnd/>
            <a:tailEnd/>
          </a:ln>
          <a:effectLst/>
        </p:spPr>
        <p:txBody>
          <a:bodyPr/>
          <a:lstStyle/>
          <a:p>
            <a:endParaRPr lang="en-CA"/>
          </a:p>
        </p:txBody>
      </p:sp>
      <p:sp>
        <p:nvSpPr>
          <p:cNvPr id="286730" name="Text Box 10"/>
          <p:cNvSpPr txBox="1">
            <a:spLocks noChangeArrowheads="1"/>
          </p:cNvSpPr>
          <p:nvPr/>
        </p:nvSpPr>
        <p:spPr bwMode="auto">
          <a:xfrm>
            <a:off x="6019800" y="6096000"/>
            <a:ext cx="2667000" cy="336550"/>
          </a:xfrm>
          <a:prstGeom prst="rect">
            <a:avLst/>
          </a:prstGeom>
          <a:noFill/>
          <a:ln w="9525">
            <a:noFill/>
            <a:miter lim="800000"/>
            <a:headEnd/>
            <a:tailEnd/>
          </a:ln>
          <a:effectLst/>
        </p:spPr>
        <p:txBody>
          <a:bodyPr>
            <a:spAutoFit/>
          </a:bodyPr>
          <a:lstStyle/>
          <a:p>
            <a:pPr>
              <a:spcBef>
                <a:spcPct val="50000"/>
              </a:spcBef>
            </a:pPr>
            <a:r>
              <a:rPr lang="en-US" sz="1600"/>
              <a:t>Niigata, Japan, 1964</a:t>
            </a:r>
          </a:p>
        </p:txBody>
      </p:sp>
      <p:sp>
        <p:nvSpPr>
          <p:cNvPr id="286731" name="Line 11"/>
          <p:cNvSpPr>
            <a:spLocks noChangeShapeType="1"/>
          </p:cNvSpPr>
          <p:nvPr/>
        </p:nvSpPr>
        <p:spPr bwMode="auto">
          <a:xfrm flipH="1">
            <a:off x="5791200" y="6248400"/>
            <a:ext cx="228600" cy="0"/>
          </a:xfrm>
          <a:prstGeom prst="line">
            <a:avLst/>
          </a:prstGeom>
          <a:noFill/>
          <a:ln w="9525">
            <a:solidFill>
              <a:schemeClr val="tx1"/>
            </a:solidFill>
            <a:round/>
            <a:headEnd/>
            <a:tailEnd type="triangle" w="med" len="med"/>
          </a:ln>
          <a:effectLst/>
        </p:spPr>
        <p:txBody>
          <a:bodyPr/>
          <a:lstStyle/>
          <a:p>
            <a:endParaRPr lang="en-CA"/>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228600" y="76200"/>
            <a:ext cx="8229600" cy="914400"/>
          </a:xfrm>
        </p:spPr>
        <p:txBody>
          <a:bodyPr/>
          <a:lstStyle/>
          <a:p>
            <a:pPr algn="l"/>
            <a:r>
              <a:rPr lang="en-US" sz="3600" b="1" dirty="0" smtClean="0"/>
              <a:t>FOCUS AND EPICENTRE</a:t>
            </a:r>
            <a:endParaRPr lang="en-CA" sz="3600" b="1" dirty="0"/>
          </a:p>
        </p:txBody>
      </p:sp>
      <p:sp>
        <p:nvSpPr>
          <p:cNvPr id="84995" name="Rectangle 3"/>
          <p:cNvSpPr>
            <a:spLocks noGrp="1" noChangeArrowheads="1"/>
          </p:cNvSpPr>
          <p:nvPr>
            <p:ph type="body" sz="half" idx="1"/>
          </p:nvPr>
        </p:nvSpPr>
        <p:spPr>
          <a:xfrm>
            <a:off x="0" y="1000108"/>
            <a:ext cx="3733800" cy="5240338"/>
          </a:xfrm>
        </p:spPr>
        <p:txBody>
          <a:bodyPr/>
          <a:lstStyle/>
          <a:p>
            <a:pPr>
              <a:lnSpc>
                <a:spcPct val="90000"/>
              </a:lnSpc>
            </a:pPr>
            <a:r>
              <a:rPr lang="en-US" sz="2400" dirty="0"/>
              <a:t>When an earthquake occurs, seismic waves radiate out in all directions from the zone </a:t>
            </a:r>
            <a:r>
              <a:rPr lang="en-US" sz="2400" dirty="0" smtClean="0"/>
              <a:t>of energy release</a:t>
            </a:r>
            <a:r>
              <a:rPr lang="en-US" sz="2400" dirty="0"/>
              <a:t>. </a:t>
            </a:r>
          </a:p>
          <a:p>
            <a:pPr>
              <a:lnSpc>
                <a:spcPct val="90000"/>
              </a:lnSpc>
            </a:pPr>
            <a:r>
              <a:rPr lang="en-US" sz="2400" dirty="0"/>
              <a:t>The </a:t>
            </a:r>
            <a:r>
              <a:rPr lang="en-US" sz="2400" b="1" dirty="0">
                <a:solidFill>
                  <a:srgbClr val="FF3300"/>
                </a:solidFill>
              </a:rPr>
              <a:t>focus</a:t>
            </a:r>
            <a:r>
              <a:rPr lang="en-US" sz="2400" b="1" dirty="0"/>
              <a:t> </a:t>
            </a:r>
            <a:r>
              <a:rPr lang="en-US" sz="2400" b="1" dirty="0" smtClean="0"/>
              <a:t>(</a:t>
            </a:r>
            <a:r>
              <a:rPr lang="en-US" sz="2400" b="1" dirty="0" smtClean="0">
                <a:solidFill>
                  <a:srgbClr val="0070C0"/>
                </a:solidFill>
              </a:rPr>
              <a:t>hypocenter</a:t>
            </a:r>
            <a:r>
              <a:rPr lang="en-US" sz="2400" dirty="0" smtClean="0"/>
              <a:t>) is </a:t>
            </a:r>
            <a:r>
              <a:rPr lang="en-US" sz="2400" dirty="0"/>
              <a:t>the zone within the Earth where the initial </a:t>
            </a:r>
            <a:r>
              <a:rPr lang="en-US" sz="2400" dirty="0" smtClean="0"/>
              <a:t>slip/rupture occurs</a:t>
            </a:r>
            <a:r>
              <a:rPr lang="en-US" sz="2400" dirty="0"/>
              <a:t>.</a:t>
            </a:r>
          </a:p>
          <a:p>
            <a:pPr>
              <a:lnSpc>
                <a:spcPct val="90000"/>
              </a:lnSpc>
            </a:pPr>
            <a:r>
              <a:rPr lang="en-US" sz="2400" dirty="0"/>
              <a:t>The </a:t>
            </a:r>
            <a:r>
              <a:rPr lang="en-US" sz="2400" b="1" dirty="0">
                <a:solidFill>
                  <a:srgbClr val="FF3300"/>
                </a:solidFill>
              </a:rPr>
              <a:t>epicenter</a:t>
            </a:r>
            <a:r>
              <a:rPr lang="en-US" sz="2400" dirty="0"/>
              <a:t> is the surface location directly above the focus</a:t>
            </a:r>
          </a:p>
          <a:p>
            <a:pPr>
              <a:lnSpc>
                <a:spcPct val="90000"/>
              </a:lnSpc>
            </a:pPr>
            <a:r>
              <a:rPr lang="en-US" sz="2400" b="1" dirty="0">
                <a:solidFill>
                  <a:srgbClr val="FF3300"/>
                </a:solidFill>
              </a:rPr>
              <a:t>Focal depth</a:t>
            </a:r>
            <a:r>
              <a:rPr lang="en-US" sz="2400" dirty="0"/>
              <a:t> is the vertical distance between the focus and the epicenter</a:t>
            </a:r>
            <a:endParaRPr lang="en-CA" sz="2400" dirty="0"/>
          </a:p>
        </p:txBody>
      </p:sp>
      <p:sp>
        <p:nvSpPr>
          <p:cNvPr id="84996" name="Text Box 4"/>
          <p:cNvSpPr txBox="1">
            <a:spLocks noChangeArrowheads="1"/>
          </p:cNvSpPr>
          <p:nvPr/>
        </p:nvSpPr>
        <p:spPr bwMode="auto">
          <a:xfrm>
            <a:off x="4419600" y="1752600"/>
            <a:ext cx="4267200" cy="4291013"/>
          </a:xfrm>
          <a:prstGeom prst="rect">
            <a:avLst/>
          </a:prstGeom>
          <a:noFill/>
          <a:ln w="9525">
            <a:noFill/>
            <a:miter lim="800000"/>
            <a:headEnd/>
            <a:tailEnd/>
          </a:ln>
          <a:effectLst/>
        </p:spPr>
        <p:txBody>
          <a:bodyPr>
            <a:spAutoFit/>
          </a:bodyPr>
          <a:lstStyle/>
          <a:p>
            <a:pPr>
              <a:spcBef>
                <a:spcPct val="50000"/>
              </a:spcBef>
            </a:pPr>
            <a:r>
              <a:rPr lang="en-US"/>
              <a:t>1</a:t>
            </a:r>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a:p>
            <a:pPr>
              <a:spcBef>
                <a:spcPct val="50000"/>
              </a:spcBef>
            </a:pPr>
            <a:endParaRPr lang="en-US"/>
          </a:p>
          <a:p>
            <a:pPr>
              <a:spcBef>
                <a:spcPct val="50000"/>
              </a:spcBef>
            </a:pPr>
            <a:endParaRPr lang="en-CA"/>
          </a:p>
        </p:txBody>
      </p:sp>
      <p:pic>
        <p:nvPicPr>
          <p:cNvPr id="84997" name="Picture 5" descr="FG16_003"/>
          <p:cNvPicPr>
            <a:picLocks noChangeAspect="1" noChangeArrowheads="1"/>
          </p:cNvPicPr>
          <p:nvPr/>
        </p:nvPicPr>
        <p:blipFill>
          <a:blip r:embed="rId3" cstate="print">
            <a:lum bright="-30000" contrast="54000"/>
          </a:blip>
          <a:srcRect l="9512" t="-2084" r="13066"/>
          <a:stretch>
            <a:fillRect/>
          </a:stretch>
        </p:blipFill>
        <p:spPr bwMode="auto">
          <a:xfrm>
            <a:off x="3733800" y="1371600"/>
            <a:ext cx="5334000" cy="3898900"/>
          </a:xfrm>
          <a:prstGeom prst="rect">
            <a:avLst/>
          </a:prstGeom>
          <a:noFill/>
          <a:ln/>
          <a:effectLst/>
        </p:spPr>
      </p:pic>
      <p:cxnSp>
        <p:nvCxnSpPr>
          <p:cNvPr id="9" name="Straight Connector 8"/>
          <p:cNvCxnSpPr/>
          <p:nvPr/>
        </p:nvCxnSpPr>
        <p:spPr bwMode="auto">
          <a:xfrm>
            <a:off x="0" y="928670"/>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 name="Elbow Connector 13"/>
          <p:cNvCxnSpPr/>
          <p:nvPr/>
        </p:nvCxnSpPr>
        <p:spPr bwMode="auto">
          <a:xfrm flipV="1">
            <a:off x="3428992" y="3500438"/>
            <a:ext cx="3214710" cy="2571768"/>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rot="5400000">
            <a:off x="5965041" y="3821909"/>
            <a:ext cx="1357322" cy="1588"/>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3075"/>
          <p:cNvSpPr>
            <a:spLocks noGrp="1" noChangeArrowheads="1"/>
          </p:cNvSpPr>
          <p:nvPr>
            <p:ph type="body" idx="1"/>
          </p:nvPr>
        </p:nvSpPr>
        <p:spPr>
          <a:xfrm>
            <a:off x="0" y="1052736"/>
            <a:ext cx="4067944" cy="3594100"/>
          </a:xfrm>
          <a:solidFill>
            <a:srgbClr val="FFFFCC"/>
          </a:solidFill>
          <a:ln/>
        </p:spPr>
        <p:txBody>
          <a:bodyPr/>
          <a:lstStyle/>
          <a:p>
            <a:r>
              <a:rPr lang="en-US" sz="2400" dirty="0"/>
              <a:t>FAULTING - Rupture leading to earthquakes generally occurs along a fault: the longer the length of the rupture, </a:t>
            </a:r>
            <a:r>
              <a:rPr lang="en-US" sz="2400" dirty="0" smtClean="0"/>
              <a:t>the </a:t>
            </a:r>
            <a:r>
              <a:rPr lang="en-US" sz="2400" dirty="0"/>
              <a:t>greater the total energy release.</a:t>
            </a:r>
          </a:p>
          <a:p>
            <a:r>
              <a:rPr lang="en-US" sz="2400" dirty="0"/>
              <a:t>AFTERSHOCKS - Following an earthquake, adjustments along a fault commonly generate a series of smaller earthquakes (days to months). </a:t>
            </a:r>
          </a:p>
        </p:txBody>
      </p:sp>
      <p:pic>
        <p:nvPicPr>
          <p:cNvPr id="3" name="Picture 13" descr="Image140"/>
          <p:cNvPicPr>
            <a:picLocks noChangeAspect="1" noChangeArrowheads="1"/>
          </p:cNvPicPr>
          <p:nvPr/>
        </p:nvPicPr>
        <p:blipFill>
          <a:blip r:embed="rId3" cstate="print"/>
          <a:srcRect/>
          <a:stretch>
            <a:fillRect/>
          </a:stretch>
        </p:blipFill>
        <p:spPr bwMode="auto">
          <a:xfrm>
            <a:off x="4074814" y="1571611"/>
            <a:ext cx="5069186" cy="3801605"/>
          </a:xfrm>
          <a:prstGeom prst="rect">
            <a:avLst/>
          </a:prstGeom>
          <a:noFill/>
        </p:spPr>
      </p:pic>
      <p:sp>
        <p:nvSpPr>
          <p:cNvPr id="4" name="TextBox 3"/>
          <p:cNvSpPr txBox="1"/>
          <p:nvPr/>
        </p:nvSpPr>
        <p:spPr>
          <a:xfrm>
            <a:off x="0" y="116632"/>
            <a:ext cx="9144000" cy="584775"/>
          </a:xfrm>
          <a:prstGeom prst="rect">
            <a:avLst/>
          </a:prstGeom>
          <a:noFill/>
        </p:spPr>
        <p:txBody>
          <a:bodyPr wrap="square" rtlCol="0">
            <a:spAutoFit/>
          </a:bodyPr>
          <a:lstStyle/>
          <a:p>
            <a:r>
              <a:rPr lang="en-CA" sz="3200" b="1" dirty="0" smtClean="0">
                <a:latin typeface="+mn-lt"/>
              </a:rPr>
              <a:t>FAULTS ON THE LAND AND UNDERNEATH THE SEA</a:t>
            </a:r>
            <a:endParaRPr lang="en-CA" sz="3200" b="1" dirty="0">
              <a:latin typeface="+mn-lt"/>
            </a:endParaRPr>
          </a:p>
        </p:txBody>
      </p:sp>
      <p:cxnSp>
        <p:nvCxnSpPr>
          <p:cNvPr id="6" name="Straight Connector 5"/>
          <p:cNvCxnSpPr/>
          <p:nvPr/>
        </p:nvCxnSpPr>
        <p:spPr bwMode="auto">
          <a:xfrm>
            <a:off x="107504" y="836712"/>
            <a:ext cx="8712968"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0" y="1000108"/>
            <a:ext cx="9144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14282" y="214290"/>
            <a:ext cx="7858148" cy="584775"/>
          </a:xfrm>
          <a:prstGeom prst="rect">
            <a:avLst/>
          </a:prstGeom>
          <a:noFill/>
        </p:spPr>
        <p:txBody>
          <a:bodyPr wrap="square" rtlCol="0">
            <a:spAutoFit/>
          </a:bodyPr>
          <a:lstStyle/>
          <a:p>
            <a:pPr algn="l"/>
            <a:r>
              <a:rPr lang="en-CA" sz="3200" b="1" dirty="0" smtClean="0">
                <a:solidFill>
                  <a:schemeClr val="bg1"/>
                </a:solidFill>
                <a:latin typeface="Calibri" pitchFamily="34" charset="0"/>
              </a:rPr>
              <a:t>EARTHQUAKES 2  </a:t>
            </a:r>
            <a:endParaRPr lang="en-CA" sz="3200" b="1" dirty="0">
              <a:solidFill>
                <a:schemeClr val="bg1"/>
              </a:solidFill>
              <a:latin typeface="Calibri" pitchFamily="34" charset="0"/>
            </a:endParaRPr>
          </a:p>
        </p:txBody>
      </p:sp>
      <p:pic>
        <p:nvPicPr>
          <p:cNvPr id="11" name="Picture 4" descr="http://www.whoi.edu/cms/images/dfino/2004/12/v42n2-lin2en_4343.jpg"/>
          <p:cNvPicPr>
            <a:picLocks noChangeAspect="1" noChangeArrowheads="1"/>
          </p:cNvPicPr>
          <p:nvPr/>
        </p:nvPicPr>
        <p:blipFill>
          <a:blip r:embed="rId3" cstate="print"/>
          <a:srcRect/>
          <a:stretch>
            <a:fillRect/>
          </a:stretch>
        </p:blipFill>
        <p:spPr bwMode="auto">
          <a:xfrm>
            <a:off x="214282" y="1214422"/>
            <a:ext cx="5399626" cy="3357586"/>
          </a:xfrm>
          <a:prstGeom prst="rect">
            <a:avLst/>
          </a:prstGeom>
          <a:noFill/>
        </p:spPr>
      </p:pic>
      <p:sp>
        <p:nvSpPr>
          <p:cNvPr id="12" name="TextBox 11"/>
          <p:cNvSpPr txBox="1"/>
          <p:nvPr/>
        </p:nvSpPr>
        <p:spPr>
          <a:xfrm>
            <a:off x="214282" y="1214422"/>
            <a:ext cx="2786050" cy="369332"/>
          </a:xfrm>
          <a:prstGeom prst="rect">
            <a:avLst/>
          </a:prstGeom>
          <a:noFill/>
        </p:spPr>
        <p:txBody>
          <a:bodyPr wrap="square" rtlCol="0">
            <a:spAutoFit/>
          </a:bodyPr>
          <a:lstStyle/>
          <a:p>
            <a:pPr algn="l"/>
            <a:r>
              <a:rPr lang="en-CA" sz="1800" i="1" dirty="0" smtClean="0">
                <a:latin typeface="Calibri" pitchFamily="34" charset="0"/>
              </a:rPr>
              <a:t>Tangshan, China 1976</a:t>
            </a:r>
            <a:endParaRPr lang="en-CA" sz="1800" i="1" dirty="0">
              <a:latin typeface="Calibri" pitchFamily="34" charset="0"/>
            </a:endParaRPr>
          </a:p>
        </p:txBody>
      </p:sp>
      <p:pic>
        <p:nvPicPr>
          <p:cNvPr id="28674" name="Picture 2" descr="http://www.dkimages.com/discover/previews/767/133890.JPG"/>
          <p:cNvPicPr>
            <a:picLocks noChangeAspect="1" noChangeArrowheads="1"/>
          </p:cNvPicPr>
          <p:nvPr/>
        </p:nvPicPr>
        <p:blipFill>
          <a:blip r:embed="rId4" cstate="print"/>
          <a:srcRect/>
          <a:stretch>
            <a:fillRect/>
          </a:stretch>
        </p:blipFill>
        <p:spPr bwMode="auto">
          <a:xfrm>
            <a:off x="5857884" y="1214422"/>
            <a:ext cx="2955516" cy="3367545"/>
          </a:xfrm>
          <a:prstGeom prst="rect">
            <a:avLst/>
          </a:prstGeom>
          <a:noFill/>
        </p:spPr>
      </p:pic>
      <p:sp>
        <p:nvSpPr>
          <p:cNvPr id="9" name="TextBox 8"/>
          <p:cNvSpPr txBox="1"/>
          <p:nvPr/>
        </p:nvSpPr>
        <p:spPr>
          <a:xfrm>
            <a:off x="5857884" y="1214422"/>
            <a:ext cx="1571636" cy="369332"/>
          </a:xfrm>
          <a:prstGeom prst="rect">
            <a:avLst/>
          </a:prstGeom>
          <a:noFill/>
        </p:spPr>
        <p:txBody>
          <a:bodyPr wrap="square" rtlCol="0">
            <a:spAutoFit/>
          </a:bodyPr>
          <a:lstStyle/>
          <a:p>
            <a:pPr algn="l"/>
            <a:r>
              <a:rPr lang="en-CA" sz="1800" i="1" dirty="0" smtClean="0">
                <a:latin typeface="+mn-lt"/>
              </a:rPr>
              <a:t>Lisbon 1755</a:t>
            </a:r>
            <a:endParaRPr lang="en-CA" sz="1800" i="1" dirty="0">
              <a:latin typeface="+mn-lt"/>
            </a:endParaRPr>
          </a:p>
        </p:txBody>
      </p:sp>
      <p:pic>
        <p:nvPicPr>
          <p:cNvPr id="13" name="Picture 4" descr="http://www.spectraworks.com/images/kobe.jpg"/>
          <p:cNvPicPr>
            <a:picLocks noChangeAspect="1" noChangeArrowheads="1"/>
          </p:cNvPicPr>
          <p:nvPr/>
        </p:nvPicPr>
        <p:blipFill>
          <a:blip r:embed="rId5" cstate="print"/>
          <a:srcRect/>
          <a:stretch>
            <a:fillRect/>
          </a:stretch>
        </p:blipFill>
        <p:spPr bwMode="auto">
          <a:xfrm>
            <a:off x="71406" y="4786322"/>
            <a:ext cx="3000396" cy="1912917"/>
          </a:xfrm>
          <a:prstGeom prst="rect">
            <a:avLst/>
          </a:prstGeom>
          <a:noFill/>
        </p:spPr>
      </p:pic>
      <p:sp>
        <p:nvSpPr>
          <p:cNvPr id="14" name="Rectangle 13"/>
          <p:cNvSpPr/>
          <p:nvPr/>
        </p:nvSpPr>
        <p:spPr>
          <a:xfrm>
            <a:off x="3143240" y="4611231"/>
            <a:ext cx="6000760" cy="2246769"/>
          </a:xfrm>
          <a:prstGeom prst="rect">
            <a:avLst/>
          </a:prstGeom>
        </p:spPr>
        <p:txBody>
          <a:bodyPr wrap="square">
            <a:spAutoFit/>
          </a:bodyPr>
          <a:lstStyle/>
          <a:p>
            <a:pPr algn="l"/>
            <a:r>
              <a:rPr lang="en-CA" sz="2000" b="1" dirty="0" smtClean="0">
                <a:solidFill>
                  <a:srgbClr val="FF0000"/>
                </a:solidFill>
                <a:latin typeface="Calibri" pitchFamily="34" charset="0"/>
              </a:rPr>
              <a:t>Earthquake</a:t>
            </a:r>
            <a:r>
              <a:rPr lang="en-CA" sz="2000" dirty="0" smtClean="0">
                <a:latin typeface="Calibri" pitchFamily="34" charset="0"/>
              </a:rPr>
              <a:t> </a:t>
            </a:r>
            <a:r>
              <a:rPr lang="en-CA" sz="2000" b="1" dirty="0" smtClean="0">
                <a:solidFill>
                  <a:schemeClr val="bg1"/>
                </a:solidFill>
                <a:latin typeface="Calibri" pitchFamily="34" charset="0"/>
              </a:rPr>
              <a:t>is a sudden slip on a fault (or a new rupture of the crust ) and the resulting ground shaking caused by the radiated seismic energy generated by the slip (rupture) ; slip (rupture) usually caused by tectonic forces but may be caused by magma movement in the vicinity of volcanoes or other sudden stress changes in the crust </a:t>
            </a:r>
            <a:endParaRPr lang="en-CA" sz="2000"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2" descr="Image140"/>
          <p:cNvPicPr>
            <a:picLocks noChangeAspect="1" noChangeArrowheads="1"/>
          </p:cNvPicPr>
          <p:nvPr/>
        </p:nvPicPr>
        <p:blipFill>
          <a:blip r:embed="rId3" cstate="print"/>
          <a:srcRect/>
          <a:stretch>
            <a:fillRect/>
          </a:stretch>
        </p:blipFill>
        <p:spPr bwMode="auto">
          <a:xfrm>
            <a:off x="0" y="0"/>
            <a:ext cx="9145065" cy="6858000"/>
          </a:xfrm>
          <a:prstGeom prst="rect">
            <a:avLst/>
          </a:prstGeom>
          <a:noFill/>
          <a:ln w="9525">
            <a:noFill/>
            <a:miter lim="800000"/>
            <a:headEnd/>
            <a:tailEnd/>
          </a:ln>
        </p:spPr>
      </p:pic>
      <p:sp>
        <p:nvSpPr>
          <p:cNvPr id="11269" name="TextBox 4"/>
          <p:cNvSpPr txBox="1">
            <a:spLocks noChangeArrowheads="1"/>
          </p:cNvSpPr>
          <p:nvPr/>
        </p:nvSpPr>
        <p:spPr bwMode="auto">
          <a:xfrm>
            <a:off x="6286500" y="6429375"/>
            <a:ext cx="2857500" cy="307975"/>
          </a:xfrm>
          <a:prstGeom prst="rect">
            <a:avLst/>
          </a:prstGeom>
          <a:noFill/>
          <a:ln w="9525">
            <a:noFill/>
            <a:miter lim="800000"/>
            <a:headEnd/>
            <a:tailEnd/>
          </a:ln>
        </p:spPr>
        <p:txBody>
          <a:bodyPr>
            <a:spAutoFit/>
          </a:bodyPr>
          <a:lstStyle/>
          <a:p>
            <a:pPr algn="r"/>
            <a:r>
              <a:rPr lang="en-CA" sz="1400" b="1" i="1"/>
              <a:t>Shihkang Dam, Taiwan</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ChangeAspect="1" noChangeArrowheads="1"/>
          </p:cNvPicPr>
          <p:nvPr/>
        </p:nvPicPr>
        <p:blipFill>
          <a:blip r:embed="rId3" cstate="print"/>
          <a:srcRect/>
          <a:stretch>
            <a:fillRect/>
          </a:stretch>
        </p:blipFill>
        <p:spPr bwMode="auto">
          <a:xfrm>
            <a:off x="558800" y="0"/>
            <a:ext cx="8585200" cy="6858000"/>
          </a:xfrm>
          <a:prstGeom prst="rect">
            <a:avLst/>
          </a:prstGeom>
          <a:noFill/>
          <a:ln w="9525">
            <a:noFill/>
            <a:miter lim="800000"/>
            <a:headEnd/>
            <a:tailEnd/>
          </a:ln>
        </p:spPr>
      </p:pic>
      <p:sp>
        <p:nvSpPr>
          <p:cNvPr id="6" name="Oval 5"/>
          <p:cNvSpPr/>
          <p:nvPr/>
        </p:nvSpPr>
        <p:spPr>
          <a:xfrm>
            <a:off x="4214813" y="1071563"/>
            <a:ext cx="571500" cy="571500"/>
          </a:xfrm>
          <a:prstGeom prst="ellipse">
            <a:avLst/>
          </a:prstGeom>
          <a:solidFill>
            <a:srgbClr val="FFFF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2292" name="TextBox 3"/>
          <p:cNvSpPr txBox="1">
            <a:spLocks noChangeArrowheads="1"/>
          </p:cNvSpPr>
          <p:nvPr/>
        </p:nvSpPr>
        <p:spPr bwMode="auto">
          <a:xfrm rot="-5400000">
            <a:off x="-2681287" y="2828835"/>
            <a:ext cx="6858000" cy="1200329"/>
          </a:xfrm>
          <a:prstGeom prst="rect">
            <a:avLst/>
          </a:prstGeom>
          <a:solidFill>
            <a:schemeClr val="accent1"/>
          </a:solidFill>
          <a:ln w="9525">
            <a:noFill/>
            <a:miter lim="800000"/>
            <a:headEnd/>
            <a:tailEnd/>
          </a:ln>
        </p:spPr>
        <p:txBody>
          <a:bodyPr>
            <a:spAutoFit/>
          </a:bodyPr>
          <a:lstStyle/>
          <a:p>
            <a:pPr algn="ctr"/>
            <a:r>
              <a:rPr lang="en-CA" b="1" dirty="0">
                <a:latin typeface="+mn-lt"/>
              </a:rPr>
              <a:t>FAULT RUPTURE AT WESTERN MARGIN OF THE FOLD -THRUST BELT (TAIWAN) DURING THE M7.6 1999 CHI </a:t>
            </a:r>
            <a:r>
              <a:rPr lang="en-CA" b="1" dirty="0" err="1">
                <a:latin typeface="+mn-lt"/>
              </a:rPr>
              <a:t>CHI</a:t>
            </a:r>
            <a:r>
              <a:rPr lang="en-CA" b="1" dirty="0">
                <a:latin typeface="+mn-lt"/>
              </a:rPr>
              <a:t> EARTHQUAKE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13314" name="Picture 4" descr="TAIWAN_10.jpg"/>
          <p:cNvPicPr>
            <a:picLocks noChangeAspect="1"/>
          </p:cNvPicPr>
          <p:nvPr/>
        </p:nvPicPr>
        <p:blipFill>
          <a:blip r:embed="rId3" cstate="print"/>
          <a:srcRect/>
          <a:stretch>
            <a:fillRect/>
          </a:stretch>
        </p:blipFill>
        <p:spPr bwMode="auto">
          <a:xfrm>
            <a:off x="3128963" y="0"/>
            <a:ext cx="6015037" cy="3714750"/>
          </a:xfrm>
          <a:prstGeom prst="rect">
            <a:avLst/>
          </a:prstGeom>
          <a:noFill/>
          <a:ln w="9525">
            <a:noFill/>
            <a:miter lim="800000"/>
            <a:headEnd/>
            <a:tailEnd/>
          </a:ln>
        </p:spPr>
      </p:pic>
      <p:pic>
        <p:nvPicPr>
          <p:cNvPr id="13315" name="Picture 2"/>
          <p:cNvPicPr>
            <a:picLocks noChangeAspect="1" noChangeArrowheads="1"/>
          </p:cNvPicPr>
          <p:nvPr/>
        </p:nvPicPr>
        <p:blipFill>
          <a:blip r:embed="rId4" cstate="print"/>
          <a:srcRect/>
          <a:stretch>
            <a:fillRect/>
          </a:stretch>
        </p:blipFill>
        <p:spPr bwMode="auto">
          <a:xfrm>
            <a:off x="142875" y="2414588"/>
            <a:ext cx="5659438" cy="4443412"/>
          </a:xfrm>
          <a:prstGeom prst="rect">
            <a:avLst/>
          </a:prstGeom>
          <a:noFill/>
          <a:ln w="9525">
            <a:noFill/>
            <a:miter lim="800000"/>
            <a:headEnd/>
            <a:tailEnd/>
          </a:ln>
        </p:spPr>
      </p:pic>
      <p:sp>
        <p:nvSpPr>
          <p:cNvPr id="13316" name="TextBox 3"/>
          <p:cNvSpPr txBox="1">
            <a:spLocks noChangeArrowheads="1"/>
          </p:cNvSpPr>
          <p:nvPr/>
        </p:nvSpPr>
        <p:spPr bwMode="auto">
          <a:xfrm>
            <a:off x="0" y="214290"/>
            <a:ext cx="3000364" cy="1938992"/>
          </a:xfrm>
          <a:prstGeom prst="rect">
            <a:avLst/>
          </a:prstGeom>
          <a:noFill/>
          <a:ln w="9525">
            <a:noFill/>
            <a:miter lim="800000"/>
            <a:headEnd/>
            <a:tailEnd/>
          </a:ln>
        </p:spPr>
        <p:txBody>
          <a:bodyPr wrap="square">
            <a:spAutoFit/>
          </a:bodyPr>
          <a:lstStyle/>
          <a:p>
            <a:r>
              <a:rPr lang="en-CA" b="1" dirty="0">
                <a:solidFill>
                  <a:schemeClr val="bg1"/>
                </a:solidFill>
                <a:latin typeface="+mj-lt"/>
              </a:rPr>
              <a:t>DEFORMATION OF THE SHIHKANG DAM, TAIWAN IN THE M7.6 1999 CHI-CHI EARTHQUAKE</a:t>
            </a:r>
          </a:p>
        </p:txBody>
      </p:sp>
      <p:pic>
        <p:nvPicPr>
          <p:cNvPr id="13317" name="Picture 5" descr="TAIWAN 11.jpg"/>
          <p:cNvPicPr>
            <a:picLocks noChangeAspect="1"/>
          </p:cNvPicPr>
          <p:nvPr/>
        </p:nvPicPr>
        <p:blipFill>
          <a:blip r:embed="rId5" cstate="print"/>
          <a:srcRect/>
          <a:stretch>
            <a:fillRect/>
          </a:stretch>
        </p:blipFill>
        <p:spPr bwMode="auto">
          <a:xfrm>
            <a:off x="6000750" y="3857625"/>
            <a:ext cx="2961930" cy="3000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2933" name="Picture 5" descr="J26_flts"/>
          <p:cNvPicPr>
            <a:picLocks noChangeAspect="1" noChangeArrowheads="1"/>
          </p:cNvPicPr>
          <p:nvPr/>
        </p:nvPicPr>
        <p:blipFill>
          <a:blip r:embed="rId3" cstate="print"/>
          <a:srcRect/>
          <a:stretch>
            <a:fillRect/>
          </a:stretch>
        </p:blipFill>
        <p:spPr bwMode="auto">
          <a:xfrm>
            <a:off x="0" y="428604"/>
            <a:ext cx="9144000" cy="5842000"/>
          </a:xfrm>
          <a:prstGeom prst="rect">
            <a:avLst/>
          </a:prstGeom>
          <a:noFill/>
        </p:spPr>
      </p:pic>
      <p:sp>
        <p:nvSpPr>
          <p:cNvPr id="252934" name="Text Box 6"/>
          <p:cNvSpPr txBox="1">
            <a:spLocks noChangeArrowheads="1"/>
          </p:cNvSpPr>
          <p:nvPr/>
        </p:nvSpPr>
        <p:spPr bwMode="auto">
          <a:xfrm>
            <a:off x="0" y="6461125"/>
            <a:ext cx="9144000" cy="396875"/>
          </a:xfrm>
          <a:prstGeom prst="rect">
            <a:avLst/>
          </a:prstGeom>
          <a:noFill/>
          <a:ln w="9525">
            <a:noFill/>
            <a:miter lim="800000"/>
            <a:headEnd/>
            <a:tailEnd/>
          </a:ln>
          <a:effectLst/>
        </p:spPr>
        <p:txBody>
          <a:bodyPr>
            <a:spAutoFit/>
          </a:bodyPr>
          <a:lstStyle/>
          <a:p>
            <a:pPr algn="l">
              <a:spcBef>
                <a:spcPct val="50000"/>
              </a:spcBef>
            </a:pPr>
            <a:r>
              <a:rPr lang="en-US" sz="2000" dirty="0">
                <a:solidFill>
                  <a:schemeClr val="bg1"/>
                </a:solidFill>
                <a:latin typeface="+mj-lt"/>
              </a:rPr>
              <a:t>1940 Imperial Valley (California) earthquake ; offset of orange trees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7332" name="Picture 4" descr="RED_RIVER FAULT ZONE_VIET"/>
          <p:cNvPicPr>
            <a:picLocks noChangeAspect="1" noChangeArrowheads="1"/>
          </p:cNvPicPr>
          <p:nvPr/>
        </p:nvPicPr>
        <p:blipFill>
          <a:blip r:embed="rId3" cstate="print"/>
          <a:srcRect/>
          <a:stretch>
            <a:fillRect/>
          </a:stretch>
        </p:blipFill>
        <p:spPr bwMode="auto">
          <a:xfrm>
            <a:off x="-7938" y="476250"/>
            <a:ext cx="9151938" cy="5930900"/>
          </a:xfrm>
          <a:prstGeom prst="rect">
            <a:avLst/>
          </a:prstGeom>
          <a:noFill/>
        </p:spPr>
      </p:pic>
      <p:sp>
        <p:nvSpPr>
          <p:cNvPr id="227333" name="Text Box 5"/>
          <p:cNvSpPr txBox="1">
            <a:spLocks noChangeArrowheads="1"/>
          </p:cNvSpPr>
          <p:nvPr/>
        </p:nvSpPr>
        <p:spPr bwMode="auto">
          <a:xfrm>
            <a:off x="0" y="0"/>
            <a:ext cx="9144000" cy="400110"/>
          </a:xfrm>
          <a:prstGeom prst="rect">
            <a:avLst/>
          </a:prstGeom>
          <a:noFill/>
          <a:ln w="9525">
            <a:noFill/>
            <a:miter lim="800000"/>
            <a:headEnd/>
            <a:tailEnd/>
          </a:ln>
          <a:effectLst/>
        </p:spPr>
        <p:txBody>
          <a:bodyPr wrap="square">
            <a:spAutoFit/>
          </a:bodyPr>
          <a:lstStyle/>
          <a:p>
            <a:pPr>
              <a:spcBef>
                <a:spcPct val="50000"/>
              </a:spcBef>
            </a:pPr>
            <a:r>
              <a:rPr lang="en-US" sz="2000" b="1" dirty="0">
                <a:solidFill>
                  <a:schemeClr val="bg1"/>
                </a:solidFill>
                <a:latin typeface="Arial" charset="0"/>
              </a:rPr>
              <a:t>RED RIVER FAULT ZONE, CHINA-VIETNAM</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8050" name="Picture 2" descr="Fig35"/>
          <p:cNvPicPr>
            <a:picLocks noChangeAspect="1" noChangeArrowheads="1"/>
          </p:cNvPicPr>
          <p:nvPr/>
        </p:nvPicPr>
        <p:blipFill>
          <a:blip r:embed="rId3" cstate="print"/>
          <a:srcRect/>
          <a:stretch>
            <a:fillRect/>
          </a:stretch>
        </p:blipFill>
        <p:spPr bwMode="auto">
          <a:xfrm>
            <a:off x="0" y="-23366"/>
            <a:ext cx="6107580" cy="6881366"/>
          </a:xfrm>
          <a:prstGeom prst="rect">
            <a:avLst/>
          </a:prstGeom>
          <a:noFill/>
        </p:spPr>
      </p:pic>
      <p:sp>
        <p:nvSpPr>
          <p:cNvPr id="258053" name="Text Box 5"/>
          <p:cNvSpPr txBox="1">
            <a:spLocks noChangeArrowheads="1"/>
          </p:cNvSpPr>
          <p:nvPr/>
        </p:nvSpPr>
        <p:spPr bwMode="auto">
          <a:xfrm>
            <a:off x="6324600" y="533400"/>
            <a:ext cx="2590800" cy="579438"/>
          </a:xfrm>
          <a:prstGeom prst="rect">
            <a:avLst/>
          </a:prstGeom>
          <a:noFill/>
          <a:ln w="9525">
            <a:noFill/>
            <a:miter lim="800000"/>
            <a:headEnd/>
            <a:tailEnd/>
          </a:ln>
          <a:effectLst/>
        </p:spPr>
        <p:txBody>
          <a:bodyPr>
            <a:spAutoFit/>
          </a:bodyPr>
          <a:lstStyle/>
          <a:p>
            <a:pPr algn="ctr">
              <a:spcBef>
                <a:spcPct val="50000"/>
              </a:spcBef>
            </a:pPr>
            <a:endParaRPr lang="en-CA" sz="3200" b="1"/>
          </a:p>
        </p:txBody>
      </p:sp>
      <p:sp>
        <p:nvSpPr>
          <p:cNvPr id="258054" name="Rectangle 6"/>
          <p:cNvSpPr>
            <a:spLocks noChangeArrowheads="1"/>
          </p:cNvSpPr>
          <p:nvPr/>
        </p:nvSpPr>
        <p:spPr bwMode="auto">
          <a:xfrm>
            <a:off x="6228184" y="0"/>
            <a:ext cx="2915816" cy="6986528"/>
          </a:xfrm>
          <a:prstGeom prst="rect">
            <a:avLst/>
          </a:prstGeom>
          <a:noFill/>
          <a:ln w="9525">
            <a:noFill/>
            <a:miter lim="800000"/>
            <a:headEnd/>
            <a:tailEnd/>
          </a:ln>
          <a:effectLst/>
        </p:spPr>
        <p:txBody>
          <a:bodyPr wrap="square">
            <a:spAutoFit/>
          </a:bodyPr>
          <a:lstStyle/>
          <a:p>
            <a:pPr algn="l">
              <a:spcBef>
                <a:spcPct val="50000"/>
              </a:spcBef>
            </a:pPr>
            <a:r>
              <a:rPr lang="en-US" sz="2800" b="1" dirty="0" smtClean="0">
                <a:solidFill>
                  <a:schemeClr val="bg1"/>
                </a:solidFill>
                <a:latin typeface="Calibri" pitchFamily="34" charset="0"/>
              </a:rPr>
              <a:t>Some </a:t>
            </a:r>
            <a:r>
              <a:rPr lang="en-US" sz="2800" b="1" dirty="0">
                <a:solidFill>
                  <a:schemeClr val="bg1"/>
                </a:solidFill>
                <a:latin typeface="Calibri" pitchFamily="34" charset="0"/>
              </a:rPr>
              <a:t>segments of a fault store elastic energy for hundreds of years and rupture in great </a:t>
            </a:r>
            <a:r>
              <a:rPr lang="en-US" sz="2800" b="1" dirty="0" smtClean="0">
                <a:solidFill>
                  <a:schemeClr val="bg1"/>
                </a:solidFill>
                <a:latin typeface="Calibri" pitchFamily="34" charset="0"/>
              </a:rPr>
              <a:t>earthquakes </a:t>
            </a:r>
            <a:endParaRPr lang="en-US" sz="2800" b="1" dirty="0">
              <a:solidFill>
                <a:schemeClr val="bg1"/>
              </a:solidFill>
              <a:latin typeface="Calibri" pitchFamily="34" charset="0"/>
            </a:endParaRPr>
          </a:p>
          <a:p>
            <a:pPr algn="l">
              <a:spcBef>
                <a:spcPct val="50000"/>
              </a:spcBef>
            </a:pPr>
            <a:r>
              <a:rPr lang="en-US" sz="2800" b="1" dirty="0" smtClean="0">
                <a:solidFill>
                  <a:schemeClr val="bg1"/>
                </a:solidFill>
                <a:latin typeface="Calibri" pitchFamily="34" charset="0"/>
              </a:rPr>
              <a:t>Other </a:t>
            </a:r>
            <a:r>
              <a:rPr lang="en-US" sz="2800" b="1" dirty="0">
                <a:solidFill>
                  <a:schemeClr val="bg1"/>
                </a:solidFill>
                <a:latin typeface="Calibri" pitchFamily="34" charset="0"/>
              </a:rPr>
              <a:t>segments regularly slip, producing small </a:t>
            </a:r>
            <a:r>
              <a:rPr lang="en-US" sz="2800" b="1" dirty="0" smtClean="0">
                <a:solidFill>
                  <a:schemeClr val="bg1"/>
                </a:solidFill>
                <a:latin typeface="Calibri" pitchFamily="34" charset="0"/>
              </a:rPr>
              <a:t>earthquakes </a:t>
            </a:r>
            <a:endParaRPr lang="en-US" sz="2800" b="1" dirty="0">
              <a:solidFill>
                <a:schemeClr val="bg1"/>
              </a:solidFill>
              <a:latin typeface="Calibri" pitchFamily="34" charset="0"/>
            </a:endParaRPr>
          </a:p>
          <a:p>
            <a:pPr algn="l">
              <a:spcBef>
                <a:spcPct val="50000"/>
              </a:spcBef>
            </a:pPr>
            <a:r>
              <a:rPr lang="en-US" sz="2800" b="1" dirty="0" smtClean="0">
                <a:solidFill>
                  <a:schemeClr val="bg1"/>
                </a:solidFill>
                <a:latin typeface="Calibri" pitchFamily="34" charset="0"/>
              </a:rPr>
              <a:t>Some </a:t>
            </a:r>
            <a:r>
              <a:rPr lang="en-US" sz="2800" b="1" dirty="0">
                <a:solidFill>
                  <a:schemeClr val="bg1"/>
                </a:solidFill>
                <a:latin typeface="Calibri" pitchFamily="34" charset="0"/>
              </a:rPr>
              <a:t>parts of a fault creep slowly with little noticeable seismic </a:t>
            </a:r>
            <a:r>
              <a:rPr lang="en-US" sz="2800" b="1" dirty="0" smtClean="0">
                <a:solidFill>
                  <a:schemeClr val="bg1"/>
                </a:solidFill>
                <a:latin typeface="Calibri" pitchFamily="34" charset="0"/>
              </a:rPr>
              <a:t>activity  </a:t>
            </a:r>
            <a:endParaRPr lang="en-US" sz="2800"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73" name="Picture 9" descr="11"/>
          <p:cNvPicPr>
            <a:picLocks noChangeAspect="1" noChangeArrowheads="1"/>
          </p:cNvPicPr>
          <p:nvPr/>
        </p:nvPicPr>
        <p:blipFill>
          <a:blip r:embed="rId3" cstate="print">
            <a:lum bright="70000" contrast="-70000"/>
            <a:grayscl/>
          </a:blip>
          <a:srcRect/>
          <a:stretch>
            <a:fillRect/>
          </a:stretch>
        </p:blipFill>
        <p:spPr bwMode="auto">
          <a:xfrm>
            <a:off x="0" y="620713"/>
            <a:ext cx="9148763" cy="5583237"/>
          </a:xfrm>
          <a:prstGeom prst="rect">
            <a:avLst/>
          </a:prstGeom>
          <a:noFill/>
        </p:spPr>
      </p:pic>
      <p:pic>
        <p:nvPicPr>
          <p:cNvPr id="11274" name="Picture 10" descr="SUNDA_1"/>
          <p:cNvPicPr>
            <a:picLocks noChangeAspect="1" noChangeArrowheads="1"/>
          </p:cNvPicPr>
          <p:nvPr/>
        </p:nvPicPr>
        <p:blipFill>
          <a:blip r:embed="rId4" cstate="print"/>
          <a:srcRect/>
          <a:stretch>
            <a:fillRect/>
          </a:stretch>
        </p:blipFill>
        <p:spPr bwMode="auto">
          <a:xfrm>
            <a:off x="0" y="2203450"/>
            <a:ext cx="4735513" cy="4654550"/>
          </a:xfrm>
          <a:prstGeom prst="rect">
            <a:avLst/>
          </a:prstGeom>
          <a:noFill/>
        </p:spPr>
      </p:pic>
      <p:pic>
        <p:nvPicPr>
          <p:cNvPr id="11268" name="Picture 4" descr="_40677011_indon_quake_map4_416"/>
          <p:cNvPicPr>
            <a:picLocks noChangeAspect="1" noChangeArrowheads="1"/>
          </p:cNvPicPr>
          <p:nvPr/>
        </p:nvPicPr>
        <p:blipFill>
          <a:blip r:embed="rId5" cstate="print"/>
          <a:srcRect/>
          <a:stretch>
            <a:fillRect/>
          </a:stretch>
        </p:blipFill>
        <p:spPr bwMode="auto">
          <a:xfrm>
            <a:off x="3201988" y="0"/>
            <a:ext cx="5942012" cy="3598863"/>
          </a:xfrm>
          <a:prstGeom prst="rect">
            <a:avLst/>
          </a:prstGeom>
          <a:noFill/>
        </p:spPr>
      </p:pic>
      <p:sp>
        <p:nvSpPr>
          <p:cNvPr id="11275" name="Text Box 11"/>
          <p:cNvSpPr txBox="1">
            <a:spLocks noChangeArrowheads="1"/>
          </p:cNvSpPr>
          <p:nvPr/>
        </p:nvSpPr>
        <p:spPr bwMode="auto">
          <a:xfrm>
            <a:off x="5003800" y="4076700"/>
            <a:ext cx="3743325" cy="1477328"/>
          </a:xfrm>
          <a:prstGeom prst="rect">
            <a:avLst/>
          </a:prstGeom>
          <a:noFill/>
          <a:ln w="9525">
            <a:noFill/>
            <a:miter lim="800000"/>
            <a:headEnd/>
            <a:tailEnd/>
          </a:ln>
          <a:effectLst/>
        </p:spPr>
        <p:txBody>
          <a:bodyPr>
            <a:spAutoFit/>
          </a:bodyPr>
          <a:lstStyle/>
          <a:p>
            <a:pPr algn="l">
              <a:spcBef>
                <a:spcPct val="50000"/>
              </a:spcBef>
            </a:pPr>
            <a:r>
              <a:rPr lang="en-US" sz="1800" b="1" dirty="0">
                <a:latin typeface="+mn-lt"/>
              </a:rPr>
              <a:t>PREVIOUS GREAT MEGATHRUST EARTHQUAKES IN 1797, 1833 (yellow dot) and 1861 (green dot) ALONG SUNDA TRENCH SUBDUCTION ZONE – all generated tsunamis</a:t>
            </a:r>
          </a:p>
        </p:txBody>
      </p:sp>
      <p:sp>
        <p:nvSpPr>
          <p:cNvPr id="11276" name="Text Box 12"/>
          <p:cNvSpPr txBox="1">
            <a:spLocks noChangeArrowheads="1"/>
          </p:cNvSpPr>
          <p:nvPr/>
        </p:nvSpPr>
        <p:spPr bwMode="auto">
          <a:xfrm>
            <a:off x="0" y="714356"/>
            <a:ext cx="3071801" cy="1384995"/>
          </a:xfrm>
          <a:prstGeom prst="rect">
            <a:avLst/>
          </a:prstGeom>
          <a:noFill/>
          <a:ln w="9525">
            <a:noFill/>
            <a:miter lim="800000"/>
            <a:headEnd/>
            <a:tailEnd/>
          </a:ln>
          <a:effectLst/>
        </p:spPr>
        <p:txBody>
          <a:bodyPr wrap="square">
            <a:spAutoFit/>
          </a:bodyPr>
          <a:lstStyle/>
          <a:p>
            <a:pPr algn="l">
              <a:spcBef>
                <a:spcPct val="50000"/>
              </a:spcBef>
            </a:pPr>
            <a:r>
              <a:rPr lang="en-US" sz="2800" b="1" dirty="0">
                <a:latin typeface="+mn-lt"/>
              </a:rPr>
              <a:t>2004 EARTHQUAKE (red dot) AND TSUNAMI</a:t>
            </a:r>
          </a:p>
        </p:txBody>
      </p:sp>
      <p:sp>
        <p:nvSpPr>
          <p:cNvPr id="11278" name="Line 14"/>
          <p:cNvSpPr>
            <a:spLocks noChangeShapeType="1"/>
          </p:cNvSpPr>
          <p:nvPr/>
        </p:nvSpPr>
        <p:spPr bwMode="auto">
          <a:xfrm>
            <a:off x="4716463" y="5373688"/>
            <a:ext cx="287337" cy="0"/>
          </a:xfrm>
          <a:prstGeom prst="line">
            <a:avLst/>
          </a:prstGeom>
          <a:noFill/>
          <a:ln w="9525">
            <a:solidFill>
              <a:schemeClr val="tx1"/>
            </a:solidFill>
            <a:round/>
            <a:headEnd/>
            <a:tailEnd/>
          </a:ln>
          <a:effectLst/>
        </p:spPr>
        <p:txBody>
          <a:bodyPr/>
          <a:lstStyle/>
          <a:p>
            <a:endParaRPr lang="en-CA"/>
          </a:p>
        </p:txBody>
      </p:sp>
      <p:sp>
        <p:nvSpPr>
          <p:cNvPr id="11279" name="Line 15"/>
          <p:cNvSpPr>
            <a:spLocks noChangeShapeType="1"/>
          </p:cNvSpPr>
          <p:nvPr/>
        </p:nvSpPr>
        <p:spPr bwMode="auto">
          <a:xfrm>
            <a:off x="0" y="260350"/>
            <a:ext cx="3203575" cy="0"/>
          </a:xfrm>
          <a:prstGeom prst="line">
            <a:avLst/>
          </a:prstGeom>
          <a:noFill/>
          <a:ln w="9525">
            <a:solidFill>
              <a:schemeClr val="tx1"/>
            </a:solidFill>
            <a:round/>
            <a:headEnd/>
            <a:tailEnd/>
          </a:ln>
          <a:effectLst/>
        </p:spPr>
        <p:txBody>
          <a:bodyPr/>
          <a:lstStyle/>
          <a:p>
            <a:endParaRPr lang="en-CA"/>
          </a:p>
        </p:txBody>
      </p:sp>
      <p:sp>
        <p:nvSpPr>
          <p:cNvPr id="11280" name="Line 16"/>
          <p:cNvSpPr>
            <a:spLocks noChangeShapeType="1"/>
          </p:cNvSpPr>
          <p:nvPr/>
        </p:nvSpPr>
        <p:spPr bwMode="auto">
          <a:xfrm>
            <a:off x="4716463" y="6453188"/>
            <a:ext cx="4427537" cy="0"/>
          </a:xfrm>
          <a:prstGeom prst="line">
            <a:avLst/>
          </a:prstGeom>
          <a:noFill/>
          <a:ln w="9525">
            <a:solidFill>
              <a:schemeClr val="tx1"/>
            </a:solidFill>
            <a:round/>
            <a:headEnd/>
            <a:tailEnd/>
          </a:ln>
          <a:effectLst/>
        </p:spPr>
        <p:txBody>
          <a:bodyPr/>
          <a:lstStyle/>
          <a:p>
            <a:endParaRPr lang="en-CA"/>
          </a:p>
        </p:txBody>
      </p:sp>
      <p:sp>
        <p:nvSpPr>
          <p:cNvPr id="11281" name="Oval 17"/>
          <p:cNvSpPr>
            <a:spLocks noChangeArrowheads="1"/>
          </p:cNvSpPr>
          <p:nvPr/>
        </p:nvSpPr>
        <p:spPr bwMode="auto">
          <a:xfrm>
            <a:off x="684213" y="5084763"/>
            <a:ext cx="142875" cy="144462"/>
          </a:xfrm>
          <a:prstGeom prst="ellipse">
            <a:avLst/>
          </a:prstGeom>
          <a:solidFill>
            <a:srgbClr val="FF0000"/>
          </a:solidFill>
          <a:ln w="9525">
            <a:solidFill>
              <a:schemeClr val="tx1"/>
            </a:solidFill>
            <a:round/>
            <a:headEnd/>
            <a:tailEnd/>
          </a:ln>
          <a:effectLst/>
        </p:spPr>
        <p:txBody>
          <a:bodyPr wrap="none" anchor="ctr"/>
          <a:lstStyle/>
          <a:p>
            <a:endParaRPr lang="en-CA"/>
          </a:p>
        </p:txBody>
      </p:sp>
      <p:sp>
        <p:nvSpPr>
          <p:cNvPr id="11282" name="Oval 18"/>
          <p:cNvSpPr>
            <a:spLocks noChangeArrowheads="1"/>
          </p:cNvSpPr>
          <p:nvPr/>
        </p:nvSpPr>
        <p:spPr bwMode="auto">
          <a:xfrm>
            <a:off x="900113" y="5300663"/>
            <a:ext cx="142875" cy="144462"/>
          </a:xfrm>
          <a:prstGeom prst="ellipse">
            <a:avLst/>
          </a:prstGeom>
          <a:solidFill>
            <a:srgbClr val="00FF00"/>
          </a:solidFill>
          <a:ln w="9525">
            <a:solidFill>
              <a:schemeClr val="tx1"/>
            </a:solidFill>
            <a:round/>
            <a:headEnd/>
            <a:tailEnd/>
          </a:ln>
          <a:effectLst/>
        </p:spPr>
        <p:txBody>
          <a:bodyPr wrap="none" anchor="ctr"/>
          <a:lstStyle/>
          <a:p>
            <a:endParaRPr lang="en-CA"/>
          </a:p>
        </p:txBody>
      </p:sp>
      <p:sp>
        <p:nvSpPr>
          <p:cNvPr id="11283" name="Oval 19"/>
          <p:cNvSpPr>
            <a:spLocks noChangeArrowheads="1"/>
          </p:cNvSpPr>
          <p:nvPr/>
        </p:nvSpPr>
        <p:spPr bwMode="auto">
          <a:xfrm>
            <a:off x="1042988" y="5516563"/>
            <a:ext cx="142875" cy="144462"/>
          </a:xfrm>
          <a:prstGeom prst="ellipse">
            <a:avLst/>
          </a:prstGeom>
          <a:solidFill>
            <a:srgbClr val="FFFF00"/>
          </a:solidFill>
          <a:ln w="9525">
            <a:solidFill>
              <a:schemeClr val="tx1"/>
            </a:solidFill>
            <a:round/>
            <a:headEnd/>
            <a:tailEnd/>
          </a:ln>
          <a:effectLst/>
        </p:spPr>
        <p:txBody>
          <a:bodyPr wrap="none" anchor="ctr"/>
          <a:lstStyle/>
          <a:p>
            <a:endParaRPr lang="en-CA"/>
          </a:p>
        </p:txBody>
      </p:sp>
      <p:sp>
        <p:nvSpPr>
          <p:cNvPr id="11286" name="Line 22"/>
          <p:cNvSpPr>
            <a:spLocks noChangeShapeType="1"/>
          </p:cNvSpPr>
          <p:nvPr/>
        </p:nvSpPr>
        <p:spPr bwMode="auto">
          <a:xfrm>
            <a:off x="395288" y="2060575"/>
            <a:ext cx="0" cy="144463"/>
          </a:xfrm>
          <a:prstGeom prst="line">
            <a:avLst/>
          </a:prstGeom>
          <a:noFill/>
          <a:ln w="9525">
            <a:solidFill>
              <a:schemeClr val="tx1"/>
            </a:solidFill>
            <a:round/>
            <a:headEnd/>
            <a:tailEnd/>
          </a:ln>
          <a:effectLst/>
        </p:spPr>
        <p:txBody>
          <a:bodyPr/>
          <a:lstStyle/>
          <a:p>
            <a:endParaRPr lang="en-CA"/>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8770" name="Object 2"/>
          <p:cNvGraphicFramePr>
            <a:graphicFrameLocks/>
          </p:cNvGraphicFramePr>
          <p:nvPr/>
        </p:nvGraphicFramePr>
        <p:xfrm>
          <a:off x="0" y="0"/>
          <a:ext cx="9156700" cy="6870700"/>
        </p:xfrm>
        <a:graphic>
          <a:graphicData uri="http://schemas.openxmlformats.org/presentationml/2006/ole">
            <p:oleObj spid="_x0000_s5122" r:id="rId4" imgW="9155113" imgH="6869113" progId="">
              <p:embed/>
            </p:oleObj>
          </a:graphicData>
        </a:graphic>
      </p:graphicFrame>
      <p:sp>
        <p:nvSpPr>
          <p:cNvPr id="288771" name="Rectangle 3"/>
          <p:cNvSpPr>
            <a:spLocks noGrp="1" noChangeArrowheads="1"/>
          </p:cNvSpPr>
          <p:nvPr>
            <p:ph type="title"/>
          </p:nvPr>
        </p:nvSpPr>
        <p:spPr>
          <a:xfrm>
            <a:off x="304800" y="228600"/>
            <a:ext cx="7162800" cy="609600"/>
          </a:xfrm>
          <a:noFill/>
          <a:ln/>
          <a:effectLst>
            <a:outerShdw dist="17961" dir="13500000" algn="ctr" rotWithShape="0">
              <a:schemeClr val="bg2"/>
            </a:outerShdw>
          </a:effectLst>
        </p:spPr>
        <p:txBody>
          <a:bodyPr lIns="88931" tIns="43685" rIns="88931" bIns="43685" anchor="b"/>
          <a:lstStyle/>
          <a:p>
            <a:pPr algn="l"/>
            <a:r>
              <a:rPr lang="en-US" sz="2000" b="1">
                <a:solidFill>
                  <a:schemeClr val="bg1"/>
                </a:solidFill>
              </a:rPr>
              <a:t>Bigger Faults Make Bigger Earthquakes</a:t>
            </a:r>
            <a:endParaRPr lang="en-US"/>
          </a:p>
        </p:txBody>
      </p:sp>
      <p:pic>
        <p:nvPicPr>
          <p:cNvPr id="288772" name="Picture 4"/>
          <p:cNvPicPr>
            <a:picLocks noChangeArrowheads="1"/>
          </p:cNvPicPr>
          <p:nvPr/>
        </p:nvPicPr>
        <p:blipFill>
          <a:blip r:embed="rId5" cstate="print"/>
          <a:srcRect/>
          <a:stretch>
            <a:fillRect/>
          </a:stretch>
        </p:blipFill>
        <p:spPr bwMode="auto">
          <a:xfrm>
            <a:off x="342900" y="457200"/>
            <a:ext cx="8267700" cy="5562600"/>
          </a:xfrm>
          <a:prstGeom prst="rect">
            <a:avLst/>
          </a:prstGeom>
          <a:noFill/>
          <a:ln w="12700">
            <a:noFill/>
            <a:miter lim="800000"/>
            <a:headEnd/>
            <a:tailEnd/>
          </a:ln>
          <a:effec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0818" name="Object 2"/>
          <p:cNvGraphicFramePr>
            <a:graphicFrameLocks/>
          </p:cNvGraphicFramePr>
          <p:nvPr/>
        </p:nvGraphicFramePr>
        <p:xfrm>
          <a:off x="0" y="0"/>
          <a:ext cx="9156700" cy="6870700"/>
        </p:xfrm>
        <a:graphic>
          <a:graphicData uri="http://schemas.openxmlformats.org/presentationml/2006/ole">
            <p:oleObj spid="_x0000_s6146" r:id="rId4" imgW="9155113" imgH="6869113" progId="">
              <p:embed/>
            </p:oleObj>
          </a:graphicData>
        </a:graphic>
      </p:graphicFrame>
      <p:sp>
        <p:nvSpPr>
          <p:cNvPr id="290819" name="Rectangle 3"/>
          <p:cNvSpPr>
            <a:spLocks noGrp="1" noChangeArrowheads="1"/>
          </p:cNvSpPr>
          <p:nvPr>
            <p:ph type="title"/>
          </p:nvPr>
        </p:nvSpPr>
        <p:spPr>
          <a:xfrm>
            <a:off x="-128588" y="85725"/>
            <a:ext cx="7138988" cy="752475"/>
          </a:xfrm>
          <a:noFill/>
          <a:ln/>
          <a:effectLst>
            <a:outerShdw dist="17961" dir="13500000" algn="ctr" rotWithShape="0">
              <a:schemeClr val="bg2"/>
            </a:outerShdw>
          </a:effectLst>
        </p:spPr>
        <p:txBody>
          <a:bodyPr lIns="88931" tIns="43685" rIns="88931" bIns="43685" anchor="b"/>
          <a:lstStyle/>
          <a:p>
            <a:r>
              <a:rPr lang="en-US" sz="2000" b="1">
                <a:solidFill>
                  <a:schemeClr val="bg1"/>
                </a:solidFill>
              </a:rPr>
              <a:t>Bigger Earthquakes Last a Longer Time</a:t>
            </a:r>
            <a:endParaRPr lang="en-US"/>
          </a:p>
        </p:txBody>
      </p:sp>
      <p:pic>
        <p:nvPicPr>
          <p:cNvPr id="290820" name="Picture 4"/>
          <p:cNvPicPr>
            <a:picLocks noChangeAspect="1" noChangeArrowheads="1"/>
          </p:cNvPicPr>
          <p:nvPr/>
        </p:nvPicPr>
        <p:blipFill>
          <a:blip r:embed="rId5" cstate="print"/>
          <a:srcRect/>
          <a:stretch>
            <a:fillRect/>
          </a:stretch>
        </p:blipFill>
        <p:spPr bwMode="auto">
          <a:xfrm>
            <a:off x="1371600" y="838200"/>
            <a:ext cx="5999163" cy="5403850"/>
          </a:xfrm>
          <a:prstGeom prst="rect">
            <a:avLst/>
          </a:prstGeom>
          <a:noFill/>
          <a:ln w="12700">
            <a:noFill/>
            <a:miter lim="800000"/>
            <a:headEnd/>
            <a:tailEnd/>
          </a:ln>
          <a:effectLst/>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92866" name="Object 2"/>
          <p:cNvGraphicFramePr>
            <a:graphicFrameLocks/>
          </p:cNvGraphicFramePr>
          <p:nvPr/>
        </p:nvGraphicFramePr>
        <p:xfrm>
          <a:off x="0" y="0"/>
          <a:ext cx="9156700" cy="6870700"/>
        </p:xfrm>
        <a:graphic>
          <a:graphicData uri="http://schemas.openxmlformats.org/presentationml/2006/ole">
            <p:oleObj spid="_x0000_s7170" r:id="rId4" imgW="9155113" imgH="6869113" progId="">
              <p:embed/>
            </p:oleObj>
          </a:graphicData>
        </a:graphic>
      </p:graphicFrame>
      <p:sp>
        <p:nvSpPr>
          <p:cNvPr id="292867" name="Rectangle 3"/>
          <p:cNvSpPr>
            <a:spLocks noGrp="1" noChangeArrowheads="1"/>
          </p:cNvSpPr>
          <p:nvPr>
            <p:ph type="title"/>
          </p:nvPr>
        </p:nvSpPr>
        <p:spPr>
          <a:xfrm>
            <a:off x="-304800" y="161925"/>
            <a:ext cx="7138988" cy="752475"/>
          </a:xfrm>
          <a:noFill/>
          <a:ln/>
          <a:effectLst>
            <a:outerShdw dist="17961" dir="13500000" algn="ctr" rotWithShape="0">
              <a:schemeClr val="bg2"/>
            </a:outerShdw>
          </a:effectLst>
        </p:spPr>
        <p:txBody>
          <a:bodyPr lIns="88931" tIns="43685" rIns="88931" bIns="43685" anchor="b"/>
          <a:lstStyle/>
          <a:p>
            <a:r>
              <a:rPr lang="en-US" sz="2000" b="1" dirty="0">
                <a:solidFill>
                  <a:schemeClr val="bg1"/>
                </a:solidFill>
              </a:rPr>
              <a:t>What Controls the Level of Shaking?</a:t>
            </a:r>
            <a:endParaRPr lang="en-US" dirty="0"/>
          </a:p>
        </p:txBody>
      </p:sp>
      <p:sp>
        <p:nvSpPr>
          <p:cNvPr id="292868" name="Rectangle 4"/>
          <p:cNvSpPr>
            <a:spLocks noGrp="1" noChangeArrowheads="1"/>
          </p:cNvSpPr>
          <p:nvPr>
            <p:ph type="body" idx="1"/>
          </p:nvPr>
        </p:nvSpPr>
        <p:spPr>
          <a:xfrm>
            <a:off x="1524000" y="1600200"/>
            <a:ext cx="6454775" cy="3962400"/>
          </a:xfrm>
          <a:noFill/>
          <a:ln/>
        </p:spPr>
        <p:txBody>
          <a:bodyPr lIns="90487" tIns="44450" rIns="90487" bIns="44450"/>
          <a:lstStyle/>
          <a:p>
            <a:r>
              <a:rPr lang="en-US" sz="3200" b="1" dirty="0">
                <a:solidFill>
                  <a:srgbClr val="00FF00"/>
                </a:solidFill>
              </a:rPr>
              <a:t>Magnitude</a:t>
            </a:r>
          </a:p>
          <a:p>
            <a:pPr lvl="1"/>
            <a:r>
              <a:rPr lang="en-US" sz="2800" dirty="0">
                <a:solidFill>
                  <a:schemeClr val="bg1"/>
                </a:solidFill>
              </a:rPr>
              <a:t>More energy released</a:t>
            </a:r>
          </a:p>
          <a:p>
            <a:r>
              <a:rPr lang="en-US" sz="3200" b="1" dirty="0">
                <a:solidFill>
                  <a:srgbClr val="00FF00"/>
                </a:solidFill>
              </a:rPr>
              <a:t>Distance</a:t>
            </a:r>
          </a:p>
          <a:p>
            <a:pPr lvl="1"/>
            <a:r>
              <a:rPr lang="en-US" sz="2800" dirty="0">
                <a:solidFill>
                  <a:schemeClr val="bg1"/>
                </a:solidFill>
              </a:rPr>
              <a:t>Shaking decays with distance</a:t>
            </a:r>
          </a:p>
          <a:p>
            <a:r>
              <a:rPr lang="en-US" sz="3200" b="1" dirty="0">
                <a:solidFill>
                  <a:srgbClr val="00FF00"/>
                </a:solidFill>
              </a:rPr>
              <a:t>Local soils</a:t>
            </a:r>
          </a:p>
          <a:p>
            <a:pPr lvl="1"/>
            <a:r>
              <a:rPr lang="en-US" sz="2800" dirty="0">
                <a:solidFill>
                  <a:schemeClr val="bg1"/>
                </a:solidFill>
              </a:rPr>
              <a:t>amplify the shaking</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spectraworks.com/images/kobe.jpg"/>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0" y="428604"/>
            <a:ext cx="9144000" cy="5829801"/>
          </a:xfrm>
          <a:prstGeom prst="rect">
            <a:avLst/>
          </a:prstGeom>
          <a:noFill/>
        </p:spPr>
      </p:pic>
      <p:sp>
        <p:nvSpPr>
          <p:cNvPr id="3" name="Rectangle 2"/>
          <p:cNvSpPr/>
          <p:nvPr/>
        </p:nvSpPr>
        <p:spPr bwMode="auto">
          <a:xfrm>
            <a:off x="214282"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EARTHQUAKE</a:t>
            </a:r>
          </a:p>
        </p:txBody>
      </p:sp>
      <p:sp>
        <p:nvSpPr>
          <p:cNvPr id="4" name="Rectangle 3"/>
          <p:cNvSpPr/>
          <p:nvPr/>
        </p:nvSpPr>
        <p:spPr bwMode="auto">
          <a:xfrm>
            <a:off x="3214678"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RESISTANCE</a:t>
            </a:r>
          </a:p>
        </p:txBody>
      </p:sp>
      <p:sp>
        <p:nvSpPr>
          <p:cNvPr id="6" name="Rectangle 5"/>
          <p:cNvSpPr/>
          <p:nvPr/>
        </p:nvSpPr>
        <p:spPr bwMode="auto">
          <a:xfrm>
            <a:off x="6143636"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DAMAGE/LOSS</a:t>
            </a:r>
          </a:p>
        </p:txBody>
      </p:sp>
      <p:cxnSp>
        <p:nvCxnSpPr>
          <p:cNvPr id="8" name="Straight Arrow Connector 7"/>
          <p:cNvCxnSpPr>
            <a:stCxn id="3" idx="3"/>
            <a:endCxn id="4" idx="1"/>
          </p:cNvCxnSpPr>
          <p:nvPr/>
        </p:nvCxnSpPr>
        <p:spPr bwMode="auto">
          <a:xfrm>
            <a:off x="2786050" y="3357562"/>
            <a:ext cx="42862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a:stCxn id="4" idx="3"/>
            <a:endCxn id="6" idx="1"/>
          </p:cNvCxnSpPr>
          <p:nvPr/>
        </p:nvCxnSpPr>
        <p:spPr bwMode="auto">
          <a:xfrm>
            <a:off x="5786446" y="3357562"/>
            <a:ext cx="35719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4914" name="Object 2"/>
          <p:cNvGraphicFramePr>
            <a:graphicFrameLocks/>
          </p:cNvGraphicFramePr>
          <p:nvPr/>
        </p:nvGraphicFramePr>
        <p:xfrm>
          <a:off x="0" y="0"/>
          <a:ext cx="9156700" cy="6870700"/>
        </p:xfrm>
        <a:graphic>
          <a:graphicData uri="http://schemas.openxmlformats.org/presentationml/2006/ole">
            <p:oleObj spid="_x0000_s8194" r:id="rId4" imgW="9155113" imgH="6869113" progId="">
              <p:embed/>
            </p:oleObj>
          </a:graphicData>
        </a:graphic>
      </p:graphicFrame>
      <p:sp>
        <p:nvSpPr>
          <p:cNvPr id="294915" name="Rectangle 3"/>
          <p:cNvSpPr>
            <a:spLocks noGrp="1" noChangeArrowheads="1"/>
          </p:cNvSpPr>
          <p:nvPr>
            <p:ph type="title" idx="4294967295"/>
          </p:nvPr>
        </p:nvSpPr>
        <p:spPr>
          <a:xfrm>
            <a:off x="381000" y="76200"/>
            <a:ext cx="7772400" cy="1143000"/>
          </a:xfrm>
        </p:spPr>
        <p:txBody>
          <a:bodyPr/>
          <a:lstStyle/>
          <a:p>
            <a:pPr algn="l"/>
            <a:r>
              <a:rPr lang="en-US" sz="2400" b="1" dirty="0">
                <a:solidFill>
                  <a:schemeClr val="bg1"/>
                </a:solidFill>
              </a:rPr>
              <a:t>Shaking Hazard in Southern California</a:t>
            </a:r>
          </a:p>
        </p:txBody>
      </p:sp>
      <p:pic>
        <p:nvPicPr>
          <p:cNvPr id="294916" name="Picture 4"/>
          <p:cNvPicPr>
            <a:picLocks noChangeAspect="1" noChangeArrowheads="1"/>
          </p:cNvPicPr>
          <p:nvPr/>
        </p:nvPicPr>
        <p:blipFill>
          <a:blip r:embed="rId5" cstate="print"/>
          <a:srcRect/>
          <a:stretch>
            <a:fillRect/>
          </a:stretch>
        </p:blipFill>
        <p:spPr bwMode="auto">
          <a:xfrm>
            <a:off x="1066800" y="927100"/>
            <a:ext cx="7162800" cy="51054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pic>
        <p:nvPicPr>
          <p:cNvPr id="227330" name="Picture 2" descr="http://earthquake.usgs.gov/earthquakes/shakemap/global/shake/2010rja6/download/intensity.jpg"/>
          <p:cNvPicPr>
            <a:picLocks noChangeAspect="1" noChangeArrowheads="1"/>
          </p:cNvPicPr>
          <p:nvPr/>
        </p:nvPicPr>
        <p:blipFill>
          <a:blip r:embed="rId3" cstate="print"/>
          <a:srcRect/>
          <a:stretch>
            <a:fillRect/>
          </a:stretch>
        </p:blipFill>
        <p:spPr bwMode="auto">
          <a:xfrm>
            <a:off x="1643042" y="0"/>
            <a:ext cx="5809013" cy="685800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pages.prodigy.net/fxc/sumatra9.0quake.JPG"/>
          <p:cNvPicPr>
            <a:picLocks noChangeAspect="1" noChangeArrowheads="1"/>
          </p:cNvPicPr>
          <p:nvPr/>
        </p:nvPicPr>
        <p:blipFill>
          <a:blip r:embed="rId3" cstate="print"/>
          <a:srcRect/>
          <a:stretch>
            <a:fillRect/>
          </a:stretch>
        </p:blipFill>
        <p:spPr bwMode="auto">
          <a:xfrm>
            <a:off x="23781" y="17835"/>
            <a:ext cx="9120219" cy="6840165"/>
          </a:xfrm>
          <a:prstGeom prst="rect">
            <a:avLst/>
          </a:prstGeom>
          <a:noFill/>
        </p:spPr>
      </p:pic>
      <p:sp>
        <p:nvSpPr>
          <p:cNvPr id="295941" name="Text Box 5"/>
          <p:cNvSpPr txBox="1">
            <a:spLocks noChangeArrowheads="1"/>
          </p:cNvSpPr>
          <p:nvPr/>
        </p:nvSpPr>
        <p:spPr bwMode="auto">
          <a:xfrm>
            <a:off x="785786" y="857232"/>
            <a:ext cx="8358214" cy="400110"/>
          </a:xfrm>
          <a:prstGeom prst="rect">
            <a:avLst/>
          </a:prstGeom>
          <a:solidFill>
            <a:schemeClr val="bg1"/>
          </a:solidFill>
          <a:ln w="9525">
            <a:noFill/>
            <a:miter lim="800000"/>
            <a:headEnd/>
            <a:tailEnd/>
          </a:ln>
          <a:effectLst/>
        </p:spPr>
        <p:txBody>
          <a:bodyPr wrap="square">
            <a:spAutoFit/>
          </a:bodyPr>
          <a:lstStyle/>
          <a:p>
            <a:pPr algn="l">
              <a:spcBef>
                <a:spcPct val="50000"/>
              </a:spcBef>
            </a:pPr>
            <a:r>
              <a:rPr lang="en-US" sz="2000" b="1" dirty="0">
                <a:solidFill>
                  <a:srgbClr val="FF0000"/>
                </a:solidFill>
                <a:latin typeface="+mn-lt"/>
              </a:rPr>
              <a:t>Seismogram of </a:t>
            </a:r>
            <a:r>
              <a:rPr lang="en-US" sz="2000" b="1" dirty="0" smtClean="0">
                <a:solidFill>
                  <a:srgbClr val="FF0000"/>
                </a:solidFill>
                <a:latin typeface="+mn-lt"/>
              </a:rPr>
              <a:t>the 2004 Great Sumatra Earthquake</a:t>
            </a:r>
            <a:endParaRPr lang="en-US" sz="2000" b="1" dirty="0">
              <a:solidFill>
                <a:srgbClr val="FF0000"/>
              </a:solidFill>
              <a:latin typeface="+mn-lt"/>
            </a:endParaRPr>
          </a:p>
        </p:txBody>
      </p:sp>
      <p:cxnSp>
        <p:nvCxnSpPr>
          <p:cNvPr id="5" name="Straight Connector 4"/>
          <p:cNvCxnSpPr/>
          <p:nvPr/>
        </p:nvCxnSpPr>
        <p:spPr bwMode="auto">
          <a:xfrm>
            <a:off x="4143372" y="6643710"/>
            <a:ext cx="5000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Three Component Seismogram View"/>
          <p:cNvPicPr>
            <a:picLocks noChangeAspect="1" noChangeArrowheads="1"/>
          </p:cNvPicPr>
          <p:nvPr/>
        </p:nvPicPr>
        <p:blipFill>
          <a:blip r:embed="rId3" cstate="print"/>
          <a:srcRect/>
          <a:stretch>
            <a:fillRect/>
          </a:stretch>
        </p:blipFill>
        <p:spPr bwMode="auto">
          <a:xfrm>
            <a:off x="1143002" y="0"/>
            <a:ext cx="8000998" cy="6858000"/>
          </a:xfrm>
          <a:prstGeom prst="rect">
            <a:avLst/>
          </a:prstGeom>
          <a:noFill/>
        </p:spPr>
      </p:pic>
      <p:sp>
        <p:nvSpPr>
          <p:cNvPr id="4" name="TextBox 3"/>
          <p:cNvSpPr txBox="1"/>
          <p:nvPr/>
        </p:nvSpPr>
        <p:spPr>
          <a:xfrm rot="16200000">
            <a:off x="-3000389" y="3000391"/>
            <a:ext cx="6858002" cy="857223"/>
          </a:xfrm>
          <a:prstGeom prst="rect">
            <a:avLst/>
          </a:prstGeom>
          <a:noFill/>
        </p:spPr>
        <p:txBody>
          <a:bodyPr wrap="square" rtlCol="0">
            <a:spAutoFit/>
          </a:bodyPr>
          <a:lstStyle/>
          <a:p>
            <a:r>
              <a:rPr lang="en-CA" dirty="0" smtClean="0">
                <a:latin typeface="+mn-lt"/>
              </a:rPr>
              <a:t>JAN 12 HAITI EARTHQUAKE RECORDED AT JENKINSVILLE, SOUTH CAROLINA</a:t>
            </a:r>
            <a:endParaRPr lang="en-CA" dirty="0">
              <a:latin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a:grpSpLocks/>
          </p:cNvGrpSpPr>
          <p:nvPr/>
        </p:nvGrpSpPr>
        <p:grpSpPr bwMode="auto">
          <a:xfrm>
            <a:off x="685800" y="820738"/>
            <a:ext cx="7696200" cy="5884862"/>
            <a:chOff x="432" y="517"/>
            <a:chExt cx="4848" cy="3707"/>
          </a:xfrm>
        </p:grpSpPr>
        <p:pic>
          <p:nvPicPr>
            <p:cNvPr id="87044" name="Picture 4"/>
            <p:cNvPicPr>
              <a:picLocks noChangeAspect="1" noChangeArrowheads="1"/>
            </p:cNvPicPr>
            <p:nvPr/>
          </p:nvPicPr>
          <p:blipFill>
            <a:blip r:embed="rId3" cstate="print">
              <a:lum bright="-18000" contrast="36000"/>
            </a:blip>
            <a:srcRect l="13461" t="3740" r="13461"/>
            <a:stretch>
              <a:fillRect/>
            </a:stretch>
          </p:blipFill>
          <p:spPr bwMode="auto">
            <a:xfrm>
              <a:off x="432" y="517"/>
              <a:ext cx="4848" cy="3707"/>
            </a:xfrm>
            <a:prstGeom prst="rect">
              <a:avLst/>
            </a:prstGeom>
            <a:noFill/>
            <a:ln>
              <a:noFill/>
            </a:ln>
            <a:effectLst/>
          </p:spPr>
        </p:pic>
        <p:sp>
          <p:nvSpPr>
            <p:cNvPr id="87047" name="Rectangle 7"/>
            <p:cNvSpPr>
              <a:spLocks noChangeArrowheads="1"/>
            </p:cNvSpPr>
            <p:nvPr/>
          </p:nvSpPr>
          <p:spPr bwMode="auto">
            <a:xfrm>
              <a:off x="3120" y="624"/>
              <a:ext cx="2112" cy="756"/>
            </a:xfrm>
            <a:prstGeom prst="rect">
              <a:avLst/>
            </a:prstGeom>
            <a:noFill/>
            <a:ln w="9525">
              <a:noFill/>
              <a:miter lim="800000"/>
              <a:headEnd/>
              <a:tailEnd/>
            </a:ln>
            <a:effectLst/>
          </p:spPr>
          <p:txBody>
            <a:bodyPr>
              <a:spAutoFit/>
            </a:bodyPr>
            <a:lstStyle/>
            <a:p>
              <a:pPr algn="l"/>
              <a:r>
                <a:rPr lang="en-US" dirty="0">
                  <a:latin typeface="Calibri" pitchFamily="34" charset="0"/>
                </a:rPr>
                <a:t>Seismograph: designed to record </a:t>
              </a:r>
              <a:r>
                <a:rPr lang="en-US" b="1" dirty="0">
                  <a:latin typeface="Calibri" pitchFamily="34" charset="0"/>
                </a:rPr>
                <a:t>horizontal </a:t>
              </a:r>
              <a:r>
                <a:rPr lang="en-US" dirty="0">
                  <a:latin typeface="Calibri" pitchFamily="34" charset="0"/>
                </a:rPr>
                <a:t>ground motion.</a:t>
              </a:r>
            </a:p>
          </p:txBody>
        </p:sp>
      </p:grpSp>
      <p:sp>
        <p:nvSpPr>
          <p:cNvPr id="87049" name="Text Box 9"/>
          <p:cNvSpPr txBox="1">
            <a:spLocks noChangeArrowheads="1"/>
          </p:cNvSpPr>
          <p:nvPr/>
        </p:nvSpPr>
        <p:spPr bwMode="auto">
          <a:xfrm>
            <a:off x="228600" y="-15875"/>
            <a:ext cx="8458200" cy="584775"/>
          </a:xfrm>
          <a:prstGeom prst="rect">
            <a:avLst/>
          </a:prstGeom>
          <a:noFill/>
          <a:ln w="9525">
            <a:noFill/>
            <a:miter lim="800000"/>
            <a:headEnd/>
            <a:tailEnd/>
          </a:ln>
          <a:effectLst/>
        </p:spPr>
        <p:txBody>
          <a:bodyPr>
            <a:spAutoFit/>
          </a:bodyPr>
          <a:lstStyle/>
          <a:p>
            <a:pPr algn="l"/>
            <a:r>
              <a:rPr lang="en-US" sz="3200" b="1" dirty="0" smtClean="0">
                <a:latin typeface="+mj-lt"/>
              </a:rPr>
              <a:t>SEISMOLOGY – INSTRUMENTATION 1 </a:t>
            </a:r>
            <a:endParaRPr lang="en-US" sz="3200" b="1" dirty="0">
              <a:latin typeface="+mj-lt"/>
            </a:endParaRPr>
          </a:p>
        </p:txBody>
      </p:sp>
      <p:cxnSp>
        <p:nvCxnSpPr>
          <p:cNvPr id="8" name="Straight Connector 7"/>
          <p:cNvCxnSpPr/>
          <p:nvPr/>
        </p:nvCxnSpPr>
        <p:spPr bwMode="auto">
          <a:xfrm>
            <a:off x="0" y="571480"/>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 name="Text Box 9"/>
          <p:cNvSpPr txBox="1">
            <a:spLocks noChangeArrowheads="1"/>
          </p:cNvSpPr>
          <p:nvPr/>
        </p:nvSpPr>
        <p:spPr bwMode="auto">
          <a:xfrm>
            <a:off x="214282" y="928670"/>
            <a:ext cx="2209800" cy="1569660"/>
          </a:xfrm>
          <a:prstGeom prst="rect">
            <a:avLst/>
          </a:prstGeom>
          <a:noFill/>
          <a:ln w="9525">
            <a:noFill/>
            <a:miter lim="800000"/>
            <a:headEnd/>
            <a:tailEnd/>
          </a:ln>
          <a:effectLst/>
        </p:spPr>
        <p:txBody>
          <a:bodyPr>
            <a:spAutoFit/>
          </a:bodyPr>
          <a:lstStyle/>
          <a:p>
            <a:pPr algn="l"/>
            <a:r>
              <a:rPr lang="en-US" dirty="0">
                <a:latin typeface="+mn-lt"/>
              </a:rPr>
              <a:t>Seismograph designed to record </a:t>
            </a:r>
            <a:r>
              <a:rPr lang="en-US" b="1" dirty="0">
                <a:latin typeface="+mn-lt"/>
              </a:rPr>
              <a:t>vertical</a:t>
            </a:r>
            <a:r>
              <a:rPr lang="en-US" dirty="0">
                <a:latin typeface="+mn-lt"/>
              </a:rPr>
              <a:t> ground motion.</a:t>
            </a:r>
          </a:p>
        </p:txBody>
      </p:sp>
      <p:sp>
        <p:nvSpPr>
          <p:cNvPr id="21515" name="Text Box 11"/>
          <p:cNvSpPr txBox="1">
            <a:spLocks noChangeArrowheads="1"/>
          </p:cNvSpPr>
          <p:nvPr/>
        </p:nvSpPr>
        <p:spPr bwMode="auto">
          <a:xfrm>
            <a:off x="990600" y="5895975"/>
            <a:ext cx="184150" cy="396875"/>
          </a:xfrm>
          <a:prstGeom prst="rect">
            <a:avLst/>
          </a:prstGeom>
          <a:noFill/>
          <a:ln w="9525">
            <a:noFill/>
            <a:miter lim="800000"/>
            <a:headEnd/>
            <a:tailEnd/>
          </a:ln>
          <a:effectLst/>
        </p:spPr>
        <p:txBody>
          <a:bodyPr wrap="none">
            <a:spAutoFit/>
          </a:bodyPr>
          <a:lstStyle/>
          <a:p>
            <a:endParaRPr lang="en-CA" sz="2000"/>
          </a:p>
        </p:txBody>
      </p:sp>
      <p:pic>
        <p:nvPicPr>
          <p:cNvPr id="21512" name="Picture 8"/>
          <p:cNvPicPr>
            <a:picLocks noChangeAspect="1" noChangeArrowheads="1"/>
          </p:cNvPicPr>
          <p:nvPr/>
        </p:nvPicPr>
        <p:blipFill>
          <a:blip r:embed="rId3" cstate="print">
            <a:lum bright="-18000" contrast="36000"/>
          </a:blip>
          <a:srcRect l="10225" r="9091"/>
          <a:stretch>
            <a:fillRect/>
          </a:stretch>
        </p:blipFill>
        <p:spPr bwMode="auto">
          <a:xfrm>
            <a:off x="2733567" y="828675"/>
            <a:ext cx="6410433" cy="6029325"/>
          </a:xfrm>
          <a:prstGeom prst="rect">
            <a:avLst/>
          </a:prstGeom>
          <a:noFill/>
          <a:ln w="9525">
            <a:noFill/>
            <a:miter lim="800000"/>
            <a:headEnd/>
            <a:tailEnd/>
          </a:ln>
          <a:effectLst/>
        </p:spPr>
      </p:pic>
      <p:sp>
        <p:nvSpPr>
          <p:cNvPr id="7" name="Text Box 9"/>
          <p:cNvSpPr txBox="1">
            <a:spLocks noChangeArrowheads="1"/>
          </p:cNvSpPr>
          <p:nvPr/>
        </p:nvSpPr>
        <p:spPr bwMode="auto">
          <a:xfrm>
            <a:off x="0" y="0"/>
            <a:ext cx="9144000" cy="584775"/>
          </a:xfrm>
          <a:prstGeom prst="rect">
            <a:avLst/>
          </a:prstGeom>
          <a:noFill/>
          <a:ln w="9525">
            <a:noFill/>
            <a:miter lim="800000"/>
            <a:headEnd/>
            <a:tailEnd/>
          </a:ln>
          <a:effectLst/>
        </p:spPr>
        <p:txBody>
          <a:bodyPr wrap="square">
            <a:spAutoFit/>
          </a:bodyPr>
          <a:lstStyle/>
          <a:p>
            <a:pPr algn="l"/>
            <a:r>
              <a:rPr lang="en-US" sz="3200" b="1" dirty="0" smtClean="0">
                <a:latin typeface="+mj-lt"/>
              </a:rPr>
              <a:t>SEISMOLOGY – INSTRUMENTATION 2 </a:t>
            </a:r>
            <a:endParaRPr lang="en-US" sz="3200" b="1" dirty="0">
              <a:latin typeface="+mj-lt"/>
            </a:endParaRPr>
          </a:p>
        </p:txBody>
      </p:sp>
      <p:cxnSp>
        <p:nvCxnSpPr>
          <p:cNvPr id="11" name="Straight Connector 10"/>
          <p:cNvCxnSpPr/>
          <p:nvPr/>
        </p:nvCxnSpPr>
        <p:spPr bwMode="auto">
          <a:xfrm>
            <a:off x="0" y="571480"/>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http://www.ngdc.noaa.gov/seg/hazard/icons/accel.gif"/>
          <p:cNvPicPr>
            <a:picLocks noChangeAspect="1" noChangeArrowheads="1"/>
          </p:cNvPicPr>
          <p:nvPr/>
        </p:nvPicPr>
        <p:blipFill>
          <a:blip r:embed="rId3" cstate="print"/>
          <a:srcRect/>
          <a:stretch>
            <a:fillRect/>
          </a:stretch>
        </p:blipFill>
        <p:spPr bwMode="auto">
          <a:xfrm>
            <a:off x="2386806" y="2071678"/>
            <a:ext cx="6757194" cy="4000528"/>
          </a:xfrm>
          <a:prstGeom prst="rect">
            <a:avLst/>
          </a:prstGeom>
          <a:noFill/>
        </p:spPr>
      </p:pic>
      <p:sp>
        <p:nvSpPr>
          <p:cNvPr id="3" name="Text Box 12"/>
          <p:cNvSpPr txBox="1">
            <a:spLocks noChangeArrowheads="1"/>
          </p:cNvSpPr>
          <p:nvPr/>
        </p:nvSpPr>
        <p:spPr bwMode="auto">
          <a:xfrm>
            <a:off x="142844" y="2357430"/>
            <a:ext cx="2143108" cy="3416320"/>
          </a:xfrm>
          <a:prstGeom prst="rect">
            <a:avLst/>
          </a:prstGeom>
          <a:noFill/>
          <a:ln w="9525">
            <a:solidFill>
              <a:schemeClr val="tx1"/>
            </a:solidFill>
            <a:miter lim="800000"/>
            <a:headEnd/>
            <a:tailEnd/>
          </a:ln>
          <a:effectLst/>
        </p:spPr>
        <p:txBody>
          <a:bodyPr wrap="square">
            <a:spAutoFit/>
          </a:bodyPr>
          <a:lstStyle/>
          <a:p>
            <a:pPr algn="l">
              <a:spcBef>
                <a:spcPct val="50000"/>
              </a:spcBef>
            </a:pPr>
            <a:r>
              <a:rPr lang="en-US" b="1" dirty="0" smtClean="0">
                <a:solidFill>
                  <a:srgbClr val="FF0000"/>
                </a:solidFill>
                <a:latin typeface="+mn-lt"/>
              </a:rPr>
              <a:t>Strong Motion </a:t>
            </a:r>
            <a:r>
              <a:rPr lang="en-US" b="1" dirty="0" err="1" smtClean="0">
                <a:solidFill>
                  <a:srgbClr val="FF0000"/>
                </a:solidFill>
                <a:latin typeface="+mn-lt"/>
              </a:rPr>
              <a:t>Accelerograph</a:t>
            </a:r>
            <a:r>
              <a:rPr lang="en-US" b="1" dirty="0" smtClean="0">
                <a:solidFill>
                  <a:srgbClr val="FF0000"/>
                </a:solidFill>
                <a:latin typeface="+mn-lt"/>
              </a:rPr>
              <a:t> </a:t>
            </a:r>
            <a:r>
              <a:rPr lang="en-US" dirty="0" smtClean="0">
                <a:solidFill>
                  <a:srgbClr val="FF0000"/>
                </a:solidFill>
                <a:latin typeface="+mn-lt"/>
              </a:rPr>
              <a:t>measures high amplitude seismic waves beyond recording potential of seismographs</a:t>
            </a:r>
            <a:endParaRPr lang="en-US" dirty="0">
              <a:solidFill>
                <a:srgbClr val="FF0000"/>
              </a:solidFill>
              <a:latin typeface="+mn-lt"/>
            </a:endParaRPr>
          </a:p>
        </p:txBody>
      </p:sp>
      <p:sp>
        <p:nvSpPr>
          <p:cNvPr id="4" name="TextBox 3"/>
          <p:cNvSpPr txBox="1"/>
          <p:nvPr/>
        </p:nvSpPr>
        <p:spPr>
          <a:xfrm>
            <a:off x="285720" y="214290"/>
            <a:ext cx="8501122" cy="1569660"/>
          </a:xfrm>
          <a:prstGeom prst="rect">
            <a:avLst/>
          </a:prstGeom>
          <a:noFill/>
        </p:spPr>
        <p:txBody>
          <a:bodyPr wrap="square" rtlCol="0">
            <a:spAutoFit/>
          </a:bodyPr>
          <a:lstStyle/>
          <a:p>
            <a:r>
              <a:rPr lang="en-US" sz="3200" b="1" dirty="0" smtClean="0">
                <a:latin typeface="+mn-lt"/>
              </a:rPr>
              <a:t>SEISMOLOGY – INSTRUMENTATION 3 </a:t>
            </a:r>
          </a:p>
          <a:p>
            <a:r>
              <a:rPr lang="en-CA" sz="3200" b="1" dirty="0" smtClean="0">
                <a:latin typeface="+mn-lt"/>
              </a:rPr>
              <a:t>ACCELEROGRAPHS MEASURE </a:t>
            </a:r>
          </a:p>
          <a:p>
            <a:r>
              <a:rPr lang="en-CA" sz="3200" b="1" dirty="0" smtClean="0">
                <a:latin typeface="+mn-lt"/>
              </a:rPr>
              <a:t>OFF-SCALE GROUND MOTION</a:t>
            </a:r>
            <a:endParaRPr lang="en-CA" sz="3200" b="1" dirty="0">
              <a:latin typeface="+mn-lt"/>
            </a:endParaRPr>
          </a:p>
        </p:txBody>
      </p:sp>
      <p:cxnSp>
        <p:nvCxnSpPr>
          <p:cNvPr id="6" name="Straight Connector 5"/>
          <p:cNvCxnSpPr/>
          <p:nvPr/>
        </p:nvCxnSpPr>
        <p:spPr bwMode="auto">
          <a:xfrm>
            <a:off x="0" y="1857364"/>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228354" name="Picture 2" descr="http://earthquakescanada.nrcan.gc.ca/stndon/CNSN-RNSC/sm/images/GreaterVancouver.jpg"/>
          <p:cNvPicPr>
            <a:picLocks noChangeAspect="1" noChangeArrowheads="1"/>
          </p:cNvPicPr>
          <p:nvPr/>
        </p:nvPicPr>
        <p:blipFill>
          <a:blip r:embed="rId3" cstate="print"/>
          <a:srcRect/>
          <a:stretch>
            <a:fillRect/>
          </a:stretch>
        </p:blipFill>
        <p:spPr bwMode="auto">
          <a:xfrm>
            <a:off x="676656" y="0"/>
            <a:ext cx="8467344" cy="6858000"/>
          </a:xfrm>
          <a:prstGeom prst="rect">
            <a:avLst/>
          </a:prstGeom>
          <a:noFill/>
        </p:spPr>
      </p:pic>
      <p:sp>
        <p:nvSpPr>
          <p:cNvPr id="4" name="TextBox 3"/>
          <p:cNvSpPr txBox="1"/>
          <p:nvPr/>
        </p:nvSpPr>
        <p:spPr>
          <a:xfrm rot="16200000">
            <a:off x="-3089504" y="3256329"/>
            <a:ext cx="6858000" cy="400110"/>
          </a:xfrm>
          <a:prstGeom prst="rect">
            <a:avLst/>
          </a:prstGeom>
          <a:noFill/>
        </p:spPr>
        <p:txBody>
          <a:bodyPr wrap="square" rtlCol="0">
            <a:spAutoFit/>
          </a:bodyPr>
          <a:lstStyle/>
          <a:p>
            <a:r>
              <a:rPr lang="en-CA" sz="2000" b="1" dirty="0" smtClean="0">
                <a:latin typeface="+mn-lt"/>
              </a:rPr>
              <a:t>STRONG MOTION NETWORK – GREATER VANCOUVER (</a:t>
            </a:r>
            <a:r>
              <a:rPr lang="en-CA" sz="2000" b="1" dirty="0" err="1" smtClean="0">
                <a:latin typeface="+mn-lt"/>
              </a:rPr>
              <a:t>NRCan</a:t>
            </a:r>
            <a:r>
              <a:rPr lang="en-CA" sz="2000" b="1" dirty="0" smtClean="0">
                <a:latin typeface="+mn-lt"/>
              </a:rPr>
              <a:t>)</a:t>
            </a:r>
            <a:endParaRPr lang="en-CA" sz="2000" b="1" dirty="0">
              <a:latin typeface="+mn-l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bwMode="auto">
          <a:xfrm>
            <a:off x="0" y="0"/>
            <a:ext cx="9144000" cy="92867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4" name="TextBox 3"/>
          <p:cNvSpPr txBox="1"/>
          <p:nvPr/>
        </p:nvSpPr>
        <p:spPr>
          <a:xfrm>
            <a:off x="0" y="0"/>
            <a:ext cx="7858148" cy="461665"/>
          </a:xfrm>
          <a:prstGeom prst="rect">
            <a:avLst/>
          </a:prstGeom>
          <a:noFill/>
        </p:spPr>
        <p:txBody>
          <a:bodyPr wrap="square" rtlCol="0">
            <a:spAutoFit/>
          </a:bodyPr>
          <a:lstStyle/>
          <a:p>
            <a:pPr algn="l"/>
            <a:r>
              <a:rPr lang="en-CA" dirty="0" smtClean="0">
                <a:solidFill>
                  <a:schemeClr val="bg1"/>
                </a:solidFill>
                <a:latin typeface="+mn-lt"/>
              </a:rPr>
              <a:t>GLOBAL SEISMIC NETWORK </a:t>
            </a:r>
            <a:endParaRPr lang="en-CA" dirty="0">
              <a:solidFill>
                <a:schemeClr val="bg1"/>
              </a:solidFill>
              <a:latin typeface="+mn-lt"/>
            </a:endParaRPr>
          </a:p>
        </p:txBody>
      </p:sp>
      <p:pic>
        <p:nvPicPr>
          <p:cNvPr id="119810" name="Picture 2" descr="http://www.umt.edu/geosciences/faculty/sheriff/437-Seismology_Magnetics/Images/GlobalSeismographNetwork.jpg"/>
          <p:cNvPicPr>
            <a:picLocks noChangeAspect="1" noChangeArrowheads="1"/>
          </p:cNvPicPr>
          <p:nvPr/>
        </p:nvPicPr>
        <p:blipFill>
          <a:blip r:embed="rId3" cstate="print"/>
          <a:srcRect/>
          <a:stretch>
            <a:fillRect/>
          </a:stretch>
        </p:blipFill>
        <p:spPr bwMode="auto">
          <a:xfrm>
            <a:off x="0" y="393028"/>
            <a:ext cx="9144000" cy="6397714"/>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5562600" y="152400"/>
            <a:ext cx="3581400" cy="685800"/>
          </a:xfrm>
        </p:spPr>
        <p:txBody>
          <a:bodyPr/>
          <a:lstStyle/>
          <a:p>
            <a:r>
              <a:rPr lang="en-US" sz="4000" dirty="0">
                <a:solidFill>
                  <a:schemeClr val="tx1"/>
                </a:solidFill>
              </a:rPr>
              <a:t/>
            </a:r>
            <a:br>
              <a:rPr lang="en-US" sz="4000" dirty="0">
                <a:solidFill>
                  <a:schemeClr val="tx1"/>
                </a:solidFill>
              </a:rPr>
            </a:br>
            <a:r>
              <a:rPr lang="en-US" sz="3600" b="1" dirty="0" smtClean="0">
                <a:solidFill>
                  <a:schemeClr val="tx1"/>
                </a:solidFill>
              </a:rPr>
              <a:t>SEISMIC WAVES</a:t>
            </a:r>
            <a:r>
              <a:rPr lang="en-US" sz="4000" dirty="0">
                <a:solidFill>
                  <a:schemeClr val="tx1"/>
                </a:solidFill>
              </a:rPr>
              <a:t/>
            </a:r>
            <a:br>
              <a:rPr lang="en-US" sz="4000" dirty="0">
                <a:solidFill>
                  <a:schemeClr val="tx1"/>
                </a:solidFill>
              </a:rPr>
            </a:br>
            <a:endParaRPr lang="en-CA" sz="4000" dirty="0">
              <a:solidFill>
                <a:schemeClr val="tx1"/>
              </a:solidFill>
            </a:endParaRPr>
          </a:p>
        </p:txBody>
      </p:sp>
      <p:grpSp>
        <p:nvGrpSpPr>
          <p:cNvPr id="2" name="Group 18"/>
          <p:cNvGrpSpPr>
            <a:grpSpLocks/>
          </p:cNvGrpSpPr>
          <p:nvPr/>
        </p:nvGrpSpPr>
        <p:grpSpPr bwMode="auto">
          <a:xfrm>
            <a:off x="3543300" y="3714752"/>
            <a:ext cx="5600700" cy="2959100"/>
            <a:chOff x="1824" y="1112"/>
            <a:chExt cx="3528" cy="1864"/>
          </a:xfrm>
        </p:grpSpPr>
        <p:grpSp>
          <p:nvGrpSpPr>
            <p:cNvPr id="3" name="Group 17"/>
            <p:cNvGrpSpPr>
              <a:grpSpLocks/>
            </p:cNvGrpSpPr>
            <p:nvPr/>
          </p:nvGrpSpPr>
          <p:grpSpPr bwMode="auto">
            <a:xfrm>
              <a:off x="1824" y="1112"/>
              <a:ext cx="3528" cy="1864"/>
              <a:chOff x="1872" y="1160"/>
              <a:chExt cx="3528" cy="1864"/>
            </a:xfrm>
          </p:grpSpPr>
          <p:pic>
            <p:nvPicPr>
              <p:cNvPr id="206858" name="Picture 10" descr="a"/>
              <p:cNvPicPr>
                <a:picLocks noChangeAspect="1" noChangeArrowheads="1"/>
              </p:cNvPicPr>
              <p:nvPr/>
            </p:nvPicPr>
            <p:blipFill>
              <a:blip r:embed="rId3" cstate="print">
                <a:lum contrast="18000"/>
              </a:blip>
              <a:srcRect l="27907" t="4988" r="25790" b="78998"/>
              <a:stretch>
                <a:fillRect/>
              </a:stretch>
            </p:blipFill>
            <p:spPr bwMode="auto">
              <a:xfrm>
                <a:off x="1872" y="1160"/>
                <a:ext cx="3456" cy="1864"/>
              </a:xfrm>
              <a:prstGeom prst="rect">
                <a:avLst/>
              </a:prstGeom>
              <a:solidFill>
                <a:schemeClr val="accent1"/>
              </a:solidFill>
              <a:ln/>
              <a:effectLst/>
            </p:spPr>
          </p:pic>
          <p:sp>
            <p:nvSpPr>
              <p:cNvPr id="206860" name="Rectangle 12"/>
              <p:cNvSpPr>
                <a:spLocks noChangeArrowheads="1"/>
              </p:cNvSpPr>
              <p:nvPr/>
            </p:nvSpPr>
            <p:spPr bwMode="auto">
              <a:xfrm>
                <a:off x="4416" y="1872"/>
                <a:ext cx="984" cy="288"/>
              </a:xfrm>
              <a:prstGeom prst="rect">
                <a:avLst/>
              </a:prstGeom>
              <a:noFill/>
              <a:ln w="9525">
                <a:noFill/>
                <a:miter lim="800000"/>
                <a:headEnd/>
                <a:tailEnd/>
              </a:ln>
              <a:effectLst/>
            </p:spPr>
            <p:txBody>
              <a:bodyPr wrap="none">
                <a:spAutoFit/>
              </a:bodyPr>
              <a:lstStyle/>
              <a:p>
                <a:r>
                  <a:rPr lang="en-US"/>
                  <a:t> Amplitude</a:t>
                </a:r>
                <a:endParaRPr lang="en-CA"/>
              </a:p>
            </p:txBody>
          </p:sp>
        </p:grpSp>
        <p:sp>
          <p:nvSpPr>
            <p:cNvPr id="206861" name="Rectangle 13"/>
            <p:cNvSpPr>
              <a:spLocks noChangeArrowheads="1"/>
            </p:cNvSpPr>
            <p:nvPr/>
          </p:nvSpPr>
          <p:spPr bwMode="auto">
            <a:xfrm>
              <a:off x="2832" y="1776"/>
              <a:ext cx="1042" cy="288"/>
            </a:xfrm>
            <a:prstGeom prst="rect">
              <a:avLst/>
            </a:prstGeom>
            <a:solidFill>
              <a:schemeClr val="bg1"/>
            </a:solidFill>
            <a:ln w="9525">
              <a:noFill/>
              <a:miter lim="800000"/>
              <a:headEnd/>
              <a:tailEnd/>
            </a:ln>
            <a:effectLst/>
          </p:spPr>
          <p:txBody>
            <a:bodyPr wrap="none">
              <a:spAutoFit/>
            </a:bodyPr>
            <a:lstStyle/>
            <a:p>
              <a:r>
                <a:rPr lang="en-US"/>
                <a:t>Wavelength</a:t>
              </a:r>
            </a:p>
          </p:txBody>
        </p:sp>
      </p:grpSp>
      <p:pic>
        <p:nvPicPr>
          <p:cNvPr id="206867" name="Picture 19" descr="FG16_10"/>
          <p:cNvPicPr>
            <a:picLocks noChangeAspect="1" noChangeArrowheads="1"/>
          </p:cNvPicPr>
          <p:nvPr/>
        </p:nvPicPr>
        <p:blipFill>
          <a:blip r:embed="rId4" cstate="print"/>
          <a:srcRect t="7333" r="3999" b="3334"/>
          <a:stretch>
            <a:fillRect/>
          </a:stretch>
        </p:blipFill>
        <p:spPr bwMode="auto">
          <a:xfrm>
            <a:off x="152400" y="76200"/>
            <a:ext cx="5410200" cy="3776663"/>
          </a:xfrm>
          <a:prstGeom prst="rect">
            <a:avLst/>
          </a:prstGeom>
          <a:noFill/>
        </p:spPr>
      </p:pic>
      <p:sp>
        <p:nvSpPr>
          <p:cNvPr id="206870" name="Text Box 22"/>
          <p:cNvSpPr txBox="1">
            <a:spLocks noChangeArrowheads="1"/>
          </p:cNvSpPr>
          <p:nvPr/>
        </p:nvSpPr>
        <p:spPr bwMode="auto">
          <a:xfrm>
            <a:off x="5786446" y="1500174"/>
            <a:ext cx="3048000" cy="1631216"/>
          </a:xfrm>
          <a:prstGeom prst="rect">
            <a:avLst/>
          </a:prstGeom>
          <a:noFill/>
          <a:ln w="9525">
            <a:noFill/>
            <a:miter lim="800000"/>
            <a:headEnd/>
            <a:tailEnd/>
          </a:ln>
          <a:effectLst/>
        </p:spPr>
        <p:txBody>
          <a:bodyPr>
            <a:spAutoFit/>
          </a:bodyPr>
          <a:lstStyle/>
          <a:p>
            <a:pPr algn="l"/>
            <a:r>
              <a:rPr lang="en-US" sz="2000" dirty="0">
                <a:latin typeface="Calibri" pitchFamily="34" charset="0"/>
              </a:rPr>
              <a:t>When an earthquake occurs, </a:t>
            </a:r>
            <a:r>
              <a:rPr lang="en-US" sz="2000" dirty="0" smtClean="0">
                <a:latin typeface="Calibri" pitchFamily="34" charset="0"/>
              </a:rPr>
              <a:t>several types of seismic waves </a:t>
            </a:r>
            <a:r>
              <a:rPr lang="en-US" sz="2000" dirty="0">
                <a:latin typeface="Calibri" pitchFamily="34" charset="0"/>
              </a:rPr>
              <a:t>radiate out from the focus at the same time. </a:t>
            </a:r>
          </a:p>
        </p:txBody>
      </p:sp>
      <p:sp>
        <p:nvSpPr>
          <p:cNvPr id="206871" name="Text Box 23"/>
          <p:cNvSpPr txBox="1">
            <a:spLocks noChangeArrowheads="1"/>
          </p:cNvSpPr>
          <p:nvPr/>
        </p:nvSpPr>
        <p:spPr bwMode="auto">
          <a:xfrm>
            <a:off x="0" y="4022725"/>
            <a:ext cx="3581400" cy="2835275"/>
          </a:xfrm>
          <a:prstGeom prst="rect">
            <a:avLst/>
          </a:prstGeom>
          <a:noFill/>
          <a:ln w="9525">
            <a:noFill/>
            <a:miter lim="800000"/>
            <a:headEnd/>
            <a:tailEnd/>
          </a:ln>
          <a:effectLst/>
        </p:spPr>
        <p:txBody>
          <a:bodyPr>
            <a:spAutoFit/>
          </a:bodyPr>
          <a:lstStyle/>
          <a:p>
            <a:pPr algn="l"/>
            <a:r>
              <a:rPr lang="en-US" sz="2000" b="1" dirty="0">
                <a:solidFill>
                  <a:srgbClr val="0070C0"/>
                </a:solidFill>
                <a:latin typeface="+mn-lt"/>
              </a:rPr>
              <a:t>P-waves</a:t>
            </a:r>
            <a:r>
              <a:rPr lang="en-US" sz="2000" dirty="0">
                <a:latin typeface="+mn-lt"/>
              </a:rPr>
              <a:t> are the fastest, they arrive at a seismograph first, followed by </a:t>
            </a:r>
            <a:r>
              <a:rPr lang="en-US" sz="2000" b="1" dirty="0">
                <a:solidFill>
                  <a:srgbClr val="0070C0"/>
                </a:solidFill>
                <a:latin typeface="+mn-lt"/>
              </a:rPr>
              <a:t>S-waves</a:t>
            </a:r>
            <a:r>
              <a:rPr lang="en-US" sz="2000" dirty="0">
                <a:latin typeface="+mn-lt"/>
              </a:rPr>
              <a:t>, and then by </a:t>
            </a:r>
            <a:r>
              <a:rPr lang="en-US" sz="2000" b="1" dirty="0">
                <a:solidFill>
                  <a:srgbClr val="0070C0"/>
                </a:solidFill>
                <a:latin typeface="+mn-lt"/>
              </a:rPr>
              <a:t>surface waves</a:t>
            </a:r>
            <a:r>
              <a:rPr lang="en-US" sz="2000" dirty="0">
                <a:latin typeface="+mn-lt"/>
              </a:rPr>
              <a:t>. The difference between the arrival times of the P- and S- waves is the P-S time interval: </a:t>
            </a:r>
            <a:r>
              <a:rPr lang="en-US" sz="2000" dirty="0">
                <a:solidFill>
                  <a:srgbClr val="FF0000"/>
                </a:solidFill>
                <a:latin typeface="+mn-lt"/>
              </a:rPr>
              <a:t>it is a function of the distance of the seismograph station from the focus.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0" y="260350"/>
            <a:ext cx="8964613" cy="1066800"/>
          </a:xfrm>
          <a:prstGeom prst="rect">
            <a:avLst/>
          </a:prstGeom>
          <a:noFill/>
          <a:ln w="9525">
            <a:noFill/>
            <a:miter lim="800000"/>
            <a:headEnd/>
            <a:tailEnd/>
          </a:ln>
          <a:effectLst/>
        </p:spPr>
        <p:txBody>
          <a:bodyPr>
            <a:spAutoFit/>
          </a:bodyPr>
          <a:lstStyle/>
          <a:p>
            <a:pPr eaLnBrk="0" hangingPunct="0">
              <a:spcBef>
                <a:spcPct val="50000"/>
              </a:spcBef>
            </a:pPr>
            <a:r>
              <a:rPr lang="en-US" sz="3200" b="1" dirty="0"/>
              <a:t>ENGINEERING GEOLOGY OF EARTHQUAKES</a:t>
            </a:r>
          </a:p>
        </p:txBody>
      </p:sp>
      <p:sp>
        <p:nvSpPr>
          <p:cNvPr id="15366" name="Line 6"/>
          <p:cNvSpPr>
            <a:spLocks noChangeShapeType="1"/>
          </p:cNvSpPr>
          <p:nvPr/>
        </p:nvSpPr>
        <p:spPr bwMode="auto">
          <a:xfrm>
            <a:off x="5791200" y="5562600"/>
            <a:ext cx="3124200" cy="0"/>
          </a:xfrm>
          <a:prstGeom prst="line">
            <a:avLst/>
          </a:prstGeom>
          <a:noFill/>
          <a:ln w="9525">
            <a:solidFill>
              <a:schemeClr val="tx1"/>
            </a:solidFill>
            <a:round/>
            <a:headEnd/>
            <a:tailEnd/>
          </a:ln>
          <a:effectLst/>
        </p:spPr>
        <p:txBody>
          <a:bodyPr/>
          <a:lstStyle/>
          <a:p>
            <a:endParaRPr lang="en-CA"/>
          </a:p>
        </p:txBody>
      </p:sp>
      <p:sp>
        <p:nvSpPr>
          <p:cNvPr id="15367" name="Text Box 7"/>
          <p:cNvSpPr txBox="1">
            <a:spLocks noChangeArrowheads="1"/>
          </p:cNvSpPr>
          <p:nvPr/>
        </p:nvSpPr>
        <p:spPr bwMode="auto">
          <a:xfrm>
            <a:off x="6019800" y="6096000"/>
            <a:ext cx="2667000" cy="336550"/>
          </a:xfrm>
          <a:prstGeom prst="rect">
            <a:avLst/>
          </a:prstGeom>
          <a:noFill/>
          <a:ln w="9525">
            <a:noFill/>
            <a:miter lim="800000"/>
            <a:headEnd/>
            <a:tailEnd/>
          </a:ln>
          <a:effectLst/>
        </p:spPr>
        <p:txBody>
          <a:bodyPr>
            <a:spAutoFit/>
          </a:bodyPr>
          <a:lstStyle/>
          <a:p>
            <a:pPr eaLnBrk="0" hangingPunct="0">
              <a:spcBef>
                <a:spcPct val="50000"/>
              </a:spcBef>
            </a:pPr>
            <a:r>
              <a:rPr lang="en-US" sz="1600">
                <a:latin typeface="Times New Roman" pitchFamily="18" charset="0"/>
              </a:rPr>
              <a:t>Niigata, Japan, 1964</a:t>
            </a:r>
          </a:p>
        </p:txBody>
      </p:sp>
      <p:sp>
        <p:nvSpPr>
          <p:cNvPr id="15368" name="Line 8"/>
          <p:cNvSpPr>
            <a:spLocks noChangeShapeType="1"/>
          </p:cNvSpPr>
          <p:nvPr/>
        </p:nvSpPr>
        <p:spPr bwMode="auto">
          <a:xfrm flipH="1">
            <a:off x="5791200" y="6248400"/>
            <a:ext cx="228600" cy="0"/>
          </a:xfrm>
          <a:prstGeom prst="line">
            <a:avLst/>
          </a:prstGeom>
          <a:noFill/>
          <a:ln w="9525">
            <a:solidFill>
              <a:schemeClr val="tx1"/>
            </a:solidFill>
            <a:round/>
            <a:headEnd/>
            <a:tailEnd type="triangle" w="med" len="med"/>
          </a:ln>
          <a:effectLst/>
        </p:spPr>
        <p:txBody>
          <a:bodyPr/>
          <a:lstStyle/>
          <a:p>
            <a:endParaRPr lang="en-CA"/>
          </a:p>
        </p:txBody>
      </p:sp>
      <p:pic>
        <p:nvPicPr>
          <p:cNvPr id="15373" name="Picture 13" descr="NIGATA"/>
          <p:cNvPicPr>
            <a:picLocks noChangeAspect="1" noChangeArrowheads="1"/>
          </p:cNvPicPr>
          <p:nvPr/>
        </p:nvPicPr>
        <p:blipFill>
          <a:blip r:embed="rId3" cstate="print"/>
          <a:srcRect/>
          <a:stretch>
            <a:fillRect/>
          </a:stretch>
        </p:blipFill>
        <p:spPr bwMode="auto">
          <a:xfrm>
            <a:off x="-13131" y="570268"/>
            <a:ext cx="7105411" cy="6287732"/>
          </a:xfrm>
          <a:prstGeom prst="rect">
            <a:avLst/>
          </a:prstGeom>
          <a:noFill/>
        </p:spPr>
      </p:pic>
      <p:sp>
        <p:nvSpPr>
          <p:cNvPr id="10" name="TextBox 9"/>
          <p:cNvSpPr txBox="1"/>
          <p:nvPr/>
        </p:nvSpPr>
        <p:spPr>
          <a:xfrm>
            <a:off x="-36512" y="44624"/>
            <a:ext cx="6286544" cy="461665"/>
          </a:xfrm>
          <a:prstGeom prst="rect">
            <a:avLst/>
          </a:prstGeom>
          <a:noFill/>
        </p:spPr>
        <p:txBody>
          <a:bodyPr wrap="square" rtlCol="0">
            <a:spAutoFit/>
          </a:bodyPr>
          <a:lstStyle/>
          <a:p>
            <a:pPr algn="l"/>
            <a:r>
              <a:rPr lang="en-CA" sz="2400" b="1" dirty="0" smtClean="0">
                <a:solidFill>
                  <a:schemeClr val="bg1"/>
                </a:solidFill>
                <a:latin typeface="Calibri" pitchFamily="34" charset="0"/>
              </a:rPr>
              <a:t>SECONDARY EFFECTS 1 - LIQUEFACTION</a:t>
            </a:r>
            <a:endParaRPr lang="en-CA" sz="2400" b="1" dirty="0">
              <a:solidFill>
                <a:schemeClr val="bg1"/>
              </a:solidFill>
              <a:latin typeface="Calibri" pitchFamily="34" charset="0"/>
            </a:endParaRPr>
          </a:p>
        </p:txBody>
      </p:sp>
      <p:sp>
        <p:nvSpPr>
          <p:cNvPr id="11" name="TextBox 10"/>
          <p:cNvSpPr txBox="1"/>
          <p:nvPr/>
        </p:nvSpPr>
        <p:spPr>
          <a:xfrm>
            <a:off x="7164288" y="1772816"/>
            <a:ext cx="1714512" cy="3785652"/>
          </a:xfrm>
          <a:prstGeom prst="rect">
            <a:avLst/>
          </a:prstGeom>
          <a:noFill/>
        </p:spPr>
        <p:txBody>
          <a:bodyPr wrap="square" rtlCol="0">
            <a:spAutoFit/>
          </a:bodyPr>
          <a:lstStyle/>
          <a:p>
            <a:r>
              <a:rPr lang="en-CA" dirty="0" smtClean="0">
                <a:solidFill>
                  <a:schemeClr val="bg1"/>
                </a:solidFill>
                <a:latin typeface="Calibri" pitchFamily="34" charset="0"/>
              </a:rPr>
              <a:t>Foundation failure in silts and sands due to liquefaction in 1964 Niigata Earthquake, Japan</a:t>
            </a:r>
            <a:endParaRPr lang="en-CA"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 y="152400"/>
            <a:ext cx="7772400" cy="762000"/>
          </a:xfrm>
        </p:spPr>
        <p:txBody>
          <a:bodyPr/>
          <a:lstStyle/>
          <a:p>
            <a:pPr algn="l"/>
            <a:r>
              <a:rPr lang="en-US" sz="4000" b="1" dirty="0" smtClean="0"/>
              <a:t>BODY WAVES - S </a:t>
            </a:r>
            <a:r>
              <a:rPr lang="en-US" sz="4000" b="1" dirty="0"/>
              <a:t>Waves</a:t>
            </a:r>
          </a:p>
        </p:txBody>
      </p:sp>
      <p:sp>
        <p:nvSpPr>
          <p:cNvPr id="67587" name="Rectangle 3"/>
          <p:cNvSpPr>
            <a:spLocks noGrp="1" noChangeArrowheads="1"/>
          </p:cNvSpPr>
          <p:nvPr>
            <p:ph type="body" idx="1"/>
          </p:nvPr>
        </p:nvSpPr>
        <p:spPr>
          <a:xfrm>
            <a:off x="0" y="4143380"/>
            <a:ext cx="9144000" cy="2355850"/>
          </a:xfrm>
          <a:ln/>
        </p:spPr>
        <p:txBody>
          <a:bodyPr/>
          <a:lstStyle/>
          <a:p>
            <a:pPr>
              <a:buFontTx/>
              <a:buNone/>
            </a:pPr>
            <a:endParaRPr lang="en-US" sz="2400" dirty="0"/>
          </a:p>
          <a:p>
            <a:r>
              <a:rPr lang="en-US" sz="2400" b="1" dirty="0">
                <a:solidFill>
                  <a:schemeClr val="accent2"/>
                </a:solidFill>
              </a:rPr>
              <a:t>S-waves or secondary waves:</a:t>
            </a:r>
            <a:r>
              <a:rPr lang="en-US" sz="2400" dirty="0"/>
              <a:t> are somewhat slower than P-waves and can only travel through solids. These shear waves move material perpendicular to the direction of travel, thereby producing shear stresses. S-waves cannot travel through liquids, because they have no shear strength.</a:t>
            </a:r>
          </a:p>
        </p:txBody>
      </p:sp>
      <p:pic>
        <p:nvPicPr>
          <p:cNvPr id="67591" name="Picture 7"/>
          <p:cNvPicPr>
            <a:picLocks noChangeAspect="1" noChangeArrowheads="1"/>
          </p:cNvPicPr>
          <p:nvPr/>
        </p:nvPicPr>
        <p:blipFill>
          <a:blip r:embed="rId3" cstate="print">
            <a:lum bright="-18000" contrast="36000"/>
          </a:blip>
          <a:srcRect l="827" t="49557" b="6784"/>
          <a:stretch>
            <a:fillRect/>
          </a:stretch>
        </p:blipFill>
        <p:spPr bwMode="auto">
          <a:xfrm>
            <a:off x="0" y="1323975"/>
            <a:ext cx="9144000" cy="3019425"/>
          </a:xfrm>
          <a:prstGeom prst="rect">
            <a:avLst/>
          </a:prstGeom>
          <a:noFill/>
          <a:ln w="9525">
            <a:noFill/>
            <a:miter lim="800000"/>
            <a:headEnd/>
            <a:tailEnd/>
          </a:ln>
          <a:effectLst/>
        </p:spPr>
      </p:pic>
      <p:sp>
        <p:nvSpPr>
          <p:cNvPr id="67592" name="Rectangle 8"/>
          <p:cNvSpPr>
            <a:spLocks noChangeArrowheads="1"/>
          </p:cNvSpPr>
          <p:nvPr/>
        </p:nvSpPr>
        <p:spPr bwMode="auto">
          <a:xfrm>
            <a:off x="4262438" y="1295400"/>
            <a:ext cx="1223962" cy="304800"/>
          </a:xfrm>
          <a:prstGeom prst="rect">
            <a:avLst/>
          </a:prstGeom>
          <a:noFill/>
          <a:ln w="9525">
            <a:noFill/>
            <a:miter lim="800000"/>
            <a:headEnd/>
            <a:tailEnd/>
          </a:ln>
          <a:effectLst/>
        </p:spPr>
        <p:txBody>
          <a:bodyPr wrap="none">
            <a:spAutoFit/>
          </a:bodyPr>
          <a:lstStyle/>
          <a:p>
            <a:pPr>
              <a:spcBef>
                <a:spcPct val="50000"/>
              </a:spcBef>
            </a:pPr>
            <a:r>
              <a:rPr lang="en-US" sz="1400"/>
              <a:t>T&amp;L, fig. 16.9</a:t>
            </a:r>
          </a:p>
        </p:txBody>
      </p:sp>
      <p:cxnSp>
        <p:nvCxnSpPr>
          <p:cNvPr id="7" name="Straight Connector 6"/>
          <p:cNvCxnSpPr/>
          <p:nvPr/>
        </p:nvCxnSpPr>
        <p:spPr bwMode="auto">
          <a:xfrm>
            <a:off x="0" y="928670"/>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Picture 4" descr="SEISMO_1"/>
          <p:cNvPicPr>
            <a:picLocks noChangeAspect="1" noChangeArrowheads="1"/>
          </p:cNvPicPr>
          <p:nvPr/>
        </p:nvPicPr>
        <p:blipFill>
          <a:blip r:embed="rId4" cstate="print"/>
          <a:srcRect/>
          <a:stretch>
            <a:fillRect/>
          </a:stretch>
        </p:blipFill>
        <p:spPr bwMode="auto">
          <a:xfrm>
            <a:off x="-1" y="0"/>
            <a:ext cx="9158815" cy="6643710"/>
          </a:xfrm>
          <a:prstGeom prst="rect">
            <a:avLst/>
          </a:prstGeom>
          <a:noFill/>
        </p:spPr>
      </p:pic>
      <p:sp>
        <p:nvSpPr>
          <p:cNvPr id="10" name="Rectangle 9"/>
          <p:cNvSpPr/>
          <p:nvPr/>
        </p:nvSpPr>
        <p:spPr bwMode="auto">
          <a:xfrm>
            <a:off x="1214414" y="1571612"/>
            <a:ext cx="785818" cy="19288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Text Box 8"/>
          <p:cNvSpPr txBox="1">
            <a:spLocks noChangeArrowheads="1"/>
          </p:cNvSpPr>
          <p:nvPr/>
        </p:nvSpPr>
        <p:spPr bwMode="auto">
          <a:xfrm>
            <a:off x="5334000" y="1568450"/>
            <a:ext cx="1149350" cy="336550"/>
          </a:xfrm>
          <a:prstGeom prst="rect">
            <a:avLst/>
          </a:prstGeom>
          <a:noFill/>
          <a:ln w="9525">
            <a:noFill/>
            <a:miter lim="800000"/>
            <a:headEnd/>
            <a:tailEnd/>
          </a:ln>
          <a:effectLst/>
        </p:spPr>
        <p:txBody>
          <a:bodyPr wrap="none">
            <a:spAutoFit/>
          </a:bodyPr>
          <a:lstStyle/>
          <a:p>
            <a:r>
              <a:rPr lang="en-US" sz="1600"/>
              <a:t>T &amp; L 2002</a:t>
            </a:r>
          </a:p>
        </p:txBody>
      </p:sp>
      <p:pic>
        <p:nvPicPr>
          <p:cNvPr id="59404" name="Picture 12"/>
          <p:cNvPicPr>
            <a:picLocks noChangeAspect="1" noChangeArrowheads="1"/>
          </p:cNvPicPr>
          <p:nvPr/>
        </p:nvPicPr>
        <p:blipFill>
          <a:blip r:embed="rId3" cstate="print">
            <a:lum bright="-18000" contrast="36000"/>
          </a:blip>
          <a:srcRect l="885" t="1180" b="53983"/>
          <a:stretch>
            <a:fillRect/>
          </a:stretch>
        </p:blipFill>
        <p:spPr bwMode="auto">
          <a:xfrm>
            <a:off x="0" y="1393825"/>
            <a:ext cx="9144000" cy="3101975"/>
          </a:xfrm>
          <a:prstGeom prst="rect">
            <a:avLst/>
          </a:prstGeom>
          <a:noFill/>
          <a:ln w="9525">
            <a:noFill/>
            <a:miter lim="800000"/>
            <a:headEnd/>
            <a:tailEnd/>
          </a:ln>
          <a:effectLst/>
        </p:spPr>
      </p:pic>
      <p:sp>
        <p:nvSpPr>
          <p:cNvPr id="59405" name="Rectangle 13"/>
          <p:cNvSpPr>
            <a:spLocks noChangeArrowheads="1"/>
          </p:cNvSpPr>
          <p:nvPr/>
        </p:nvSpPr>
        <p:spPr bwMode="auto">
          <a:xfrm>
            <a:off x="0" y="4581128"/>
            <a:ext cx="9144000" cy="2308324"/>
          </a:xfrm>
          <a:prstGeom prst="rect">
            <a:avLst/>
          </a:prstGeom>
          <a:noFill/>
          <a:ln w="9525">
            <a:noFill/>
            <a:miter lim="800000"/>
            <a:headEnd/>
            <a:tailEnd/>
          </a:ln>
          <a:effectLst/>
        </p:spPr>
        <p:txBody>
          <a:bodyPr wrap="square">
            <a:spAutoFit/>
          </a:bodyPr>
          <a:lstStyle/>
          <a:p>
            <a:pPr algn="l"/>
            <a:r>
              <a:rPr lang="en-US" b="1" dirty="0">
                <a:solidFill>
                  <a:schemeClr val="accent2"/>
                </a:solidFill>
                <a:latin typeface="Calibri" pitchFamily="34" charset="0"/>
              </a:rPr>
              <a:t>P-waves or primary waves:</a:t>
            </a:r>
            <a:r>
              <a:rPr lang="en-US" dirty="0">
                <a:latin typeface="Calibri" pitchFamily="34" charset="0"/>
              </a:rPr>
              <a:t> are the fastest seismic waves, and can travel through solids, liquids and gases. P-waves are </a:t>
            </a:r>
            <a:r>
              <a:rPr lang="en-US" dirty="0" err="1">
                <a:latin typeface="Calibri" pitchFamily="34" charset="0"/>
              </a:rPr>
              <a:t>compressional</a:t>
            </a:r>
            <a:r>
              <a:rPr lang="en-US" dirty="0">
                <a:latin typeface="Calibri" pitchFamily="34" charset="0"/>
              </a:rPr>
              <a:t>, or “push-pull”, moving material back and forth along a line in the same direction that the waves themselves are </a:t>
            </a:r>
            <a:r>
              <a:rPr lang="en-US" dirty="0" smtClean="0">
                <a:latin typeface="Calibri" pitchFamily="34" charset="0"/>
              </a:rPr>
              <a:t>moving (</a:t>
            </a:r>
            <a:r>
              <a:rPr lang="en-US" b="1" dirty="0" smtClean="0">
                <a:latin typeface="Calibri" pitchFamily="34" charset="0"/>
              </a:rPr>
              <a:t>parallel to direction of travel</a:t>
            </a:r>
            <a:r>
              <a:rPr lang="en-US" dirty="0" smtClean="0">
                <a:latin typeface="Calibri" pitchFamily="34" charset="0"/>
              </a:rPr>
              <a:t>). Measured at the seismograph after travelling through the Earth’s interior.  </a:t>
            </a:r>
            <a:endParaRPr lang="en-US" dirty="0">
              <a:latin typeface="Calibri" pitchFamily="34" charset="0"/>
            </a:endParaRPr>
          </a:p>
        </p:txBody>
      </p:sp>
      <p:sp>
        <p:nvSpPr>
          <p:cNvPr id="59406" name="Text Box 14"/>
          <p:cNvSpPr txBox="1">
            <a:spLocks noChangeArrowheads="1"/>
          </p:cNvSpPr>
          <p:nvPr/>
        </p:nvSpPr>
        <p:spPr bwMode="auto">
          <a:xfrm>
            <a:off x="152400" y="152400"/>
            <a:ext cx="6477000" cy="707886"/>
          </a:xfrm>
          <a:prstGeom prst="rect">
            <a:avLst/>
          </a:prstGeom>
          <a:noFill/>
          <a:ln w="9525">
            <a:noFill/>
            <a:miter lim="800000"/>
            <a:headEnd/>
            <a:tailEnd/>
          </a:ln>
          <a:effectLst/>
        </p:spPr>
        <p:txBody>
          <a:bodyPr>
            <a:spAutoFit/>
          </a:bodyPr>
          <a:lstStyle/>
          <a:p>
            <a:pPr algn="l">
              <a:spcBef>
                <a:spcPct val="50000"/>
              </a:spcBef>
            </a:pPr>
            <a:r>
              <a:rPr lang="en-US" sz="4000" b="1" dirty="0" smtClean="0">
                <a:latin typeface="Calibri" pitchFamily="34" charset="0"/>
              </a:rPr>
              <a:t>BODY WAVES - P </a:t>
            </a:r>
            <a:r>
              <a:rPr lang="en-US" sz="4000" b="1" dirty="0">
                <a:latin typeface="Calibri" pitchFamily="34" charset="0"/>
              </a:rPr>
              <a:t>Waves</a:t>
            </a:r>
          </a:p>
        </p:txBody>
      </p:sp>
      <p:cxnSp>
        <p:nvCxnSpPr>
          <p:cNvPr id="8" name="Straight Connector 7"/>
          <p:cNvCxnSpPr/>
          <p:nvPr/>
        </p:nvCxnSpPr>
        <p:spPr bwMode="auto">
          <a:xfrm flipV="1">
            <a:off x="0" y="857232"/>
            <a:ext cx="9144000" cy="714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 y="152400"/>
            <a:ext cx="7772400" cy="762000"/>
          </a:xfrm>
        </p:spPr>
        <p:txBody>
          <a:bodyPr/>
          <a:lstStyle/>
          <a:p>
            <a:pPr algn="l"/>
            <a:r>
              <a:rPr lang="en-US" sz="4000" b="1" dirty="0" smtClean="0"/>
              <a:t>BODY WAVES - S </a:t>
            </a:r>
            <a:r>
              <a:rPr lang="en-US" sz="4000" b="1" dirty="0"/>
              <a:t>Waves</a:t>
            </a:r>
          </a:p>
        </p:txBody>
      </p:sp>
      <p:sp>
        <p:nvSpPr>
          <p:cNvPr id="67587" name="Rectangle 3"/>
          <p:cNvSpPr>
            <a:spLocks noGrp="1" noChangeArrowheads="1"/>
          </p:cNvSpPr>
          <p:nvPr>
            <p:ph type="body" idx="1"/>
          </p:nvPr>
        </p:nvSpPr>
        <p:spPr>
          <a:xfrm>
            <a:off x="0" y="4143380"/>
            <a:ext cx="9144000" cy="2355850"/>
          </a:xfrm>
          <a:ln/>
        </p:spPr>
        <p:txBody>
          <a:bodyPr/>
          <a:lstStyle/>
          <a:p>
            <a:r>
              <a:rPr lang="en-US" sz="2400" b="1" dirty="0" smtClean="0">
                <a:solidFill>
                  <a:schemeClr val="accent2"/>
                </a:solidFill>
              </a:rPr>
              <a:t>S-waves </a:t>
            </a:r>
            <a:r>
              <a:rPr lang="en-US" sz="2400" b="1" dirty="0">
                <a:solidFill>
                  <a:schemeClr val="accent2"/>
                </a:solidFill>
              </a:rPr>
              <a:t>or secondary waves:</a:t>
            </a:r>
            <a:r>
              <a:rPr lang="en-US" sz="2400" dirty="0"/>
              <a:t> are somewhat slower than P-waves and can only travel through solids. These shear waves move material </a:t>
            </a:r>
            <a:r>
              <a:rPr lang="en-US" sz="2400" b="1" dirty="0"/>
              <a:t>perpendicular to the direction of travel</a:t>
            </a:r>
            <a:r>
              <a:rPr lang="en-US" sz="2400" dirty="0"/>
              <a:t>, thereby producing shear stresses. S-waves cannot travel through liquids, because they have no shear strength</a:t>
            </a:r>
            <a:r>
              <a:rPr lang="en-US" sz="2400" dirty="0" smtClean="0"/>
              <a:t>.</a:t>
            </a:r>
            <a:r>
              <a:rPr lang="en-US" sz="2400" dirty="0" smtClean="0">
                <a:latin typeface="Calibri" pitchFamily="34" charset="0"/>
              </a:rPr>
              <a:t> Measured at the seismograph after travelling through the Earth’s interior. </a:t>
            </a:r>
            <a:endParaRPr lang="en-US" sz="2400" dirty="0"/>
          </a:p>
        </p:txBody>
      </p:sp>
      <p:pic>
        <p:nvPicPr>
          <p:cNvPr id="67591" name="Picture 7"/>
          <p:cNvPicPr>
            <a:picLocks noChangeAspect="1" noChangeArrowheads="1"/>
          </p:cNvPicPr>
          <p:nvPr/>
        </p:nvPicPr>
        <p:blipFill>
          <a:blip r:embed="rId3" cstate="print">
            <a:lum bright="-18000" contrast="36000"/>
          </a:blip>
          <a:srcRect l="827" t="49557" b="6784"/>
          <a:stretch>
            <a:fillRect/>
          </a:stretch>
        </p:blipFill>
        <p:spPr bwMode="auto">
          <a:xfrm>
            <a:off x="0" y="928670"/>
            <a:ext cx="9144000" cy="3019425"/>
          </a:xfrm>
          <a:prstGeom prst="rect">
            <a:avLst/>
          </a:prstGeom>
          <a:noFill/>
          <a:ln w="9525">
            <a:noFill/>
            <a:miter lim="800000"/>
            <a:headEnd/>
            <a:tailEnd/>
          </a:ln>
          <a:effectLst/>
        </p:spPr>
      </p:pic>
      <p:cxnSp>
        <p:nvCxnSpPr>
          <p:cNvPr id="7" name="Straight Connector 6"/>
          <p:cNvCxnSpPr/>
          <p:nvPr/>
        </p:nvCxnSpPr>
        <p:spPr bwMode="auto">
          <a:xfrm>
            <a:off x="0" y="928670"/>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091" name="Picture 1027" descr="14"/>
          <p:cNvPicPr>
            <a:picLocks noChangeAspect="1" noChangeArrowheads="1"/>
          </p:cNvPicPr>
          <p:nvPr/>
        </p:nvPicPr>
        <p:blipFill>
          <a:blip r:embed="rId3" cstate="print">
            <a:lum bright="-36000" contrast="60000"/>
          </a:blip>
          <a:srcRect l="835" t="64111" r="4036" b="1717"/>
          <a:stretch>
            <a:fillRect/>
          </a:stretch>
        </p:blipFill>
        <p:spPr bwMode="auto">
          <a:xfrm>
            <a:off x="0" y="642918"/>
            <a:ext cx="9144000" cy="3529012"/>
          </a:xfrm>
          <a:prstGeom prst="rect">
            <a:avLst/>
          </a:prstGeom>
          <a:noFill/>
        </p:spPr>
      </p:pic>
      <p:sp>
        <p:nvSpPr>
          <p:cNvPr id="217092" name="Rectangle 1028"/>
          <p:cNvSpPr>
            <a:spLocks noChangeArrowheads="1"/>
          </p:cNvSpPr>
          <p:nvPr/>
        </p:nvSpPr>
        <p:spPr bwMode="auto">
          <a:xfrm>
            <a:off x="0" y="4572008"/>
            <a:ext cx="9144000" cy="2308324"/>
          </a:xfrm>
          <a:prstGeom prst="rect">
            <a:avLst/>
          </a:prstGeom>
          <a:noFill/>
          <a:ln w="9525">
            <a:noFill/>
            <a:miter lim="800000"/>
            <a:headEnd/>
            <a:tailEnd/>
          </a:ln>
          <a:effectLst/>
        </p:spPr>
        <p:txBody>
          <a:bodyPr wrap="square">
            <a:spAutoFit/>
          </a:bodyPr>
          <a:lstStyle/>
          <a:p>
            <a:pPr algn="l"/>
            <a:r>
              <a:rPr lang="en-US" dirty="0" smtClean="0">
                <a:latin typeface="Calibri" pitchFamily="34" charset="0"/>
              </a:rPr>
              <a:t>Surface </a:t>
            </a:r>
            <a:r>
              <a:rPr lang="en-US" dirty="0">
                <a:latin typeface="Calibri" pitchFamily="34" charset="0"/>
              </a:rPr>
              <a:t>waves travel along or just below the Earth’s surface, and are slower than body waves. </a:t>
            </a:r>
          </a:p>
          <a:p>
            <a:pPr algn="l">
              <a:buFontTx/>
              <a:buChar char="•"/>
            </a:pPr>
            <a:r>
              <a:rPr lang="en-US" b="1" dirty="0">
                <a:latin typeface="Calibri" pitchFamily="34" charset="0"/>
              </a:rPr>
              <a:t> L-waves</a:t>
            </a:r>
            <a:r>
              <a:rPr lang="en-US" dirty="0">
                <a:latin typeface="Calibri" pitchFamily="34" charset="0"/>
              </a:rPr>
              <a:t> (Love waves ) move material back and forth in a horizontal plane </a:t>
            </a:r>
            <a:r>
              <a:rPr lang="en-US" b="1" dirty="0">
                <a:latin typeface="Calibri" pitchFamily="34" charset="0"/>
              </a:rPr>
              <a:t>perpendicular to the direction of wave movement</a:t>
            </a:r>
            <a:r>
              <a:rPr lang="en-US" dirty="0">
                <a:latin typeface="Calibri" pitchFamily="34" charset="0"/>
              </a:rPr>
              <a:t>.</a:t>
            </a:r>
          </a:p>
          <a:p>
            <a:pPr algn="l">
              <a:buFontTx/>
              <a:buChar char="•"/>
            </a:pPr>
            <a:r>
              <a:rPr lang="en-US" dirty="0">
                <a:latin typeface="Calibri" pitchFamily="34" charset="0"/>
              </a:rPr>
              <a:t> </a:t>
            </a:r>
            <a:r>
              <a:rPr lang="en-US" b="1" dirty="0">
                <a:latin typeface="Calibri" pitchFamily="34" charset="0"/>
              </a:rPr>
              <a:t>R-waves</a:t>
            </a:r>
            <a:r>
              <a:rPr lang="en-US" dirty="0">
                <a:latin typeface="Calibri" pitchFamily="34" charset="0"/>
              </a:rPr>
              <a:t> (Rayleigh waves) move material in an elliptical path within a vertical plane </a:t>
            </a:r>
            <a:r>
              <a:rPr lang="en-US" b="1" dirty="0">
                <a:latin typeface="Calibri" pitchFamily="34" charset="0"/>
              </a:rPr>
              <a:t>oriented parallel to the direction of wave movement.</a:t>
            </a:r>
          </a:p>
        </p:txBody>
      </p:sp>
      <p:sp>
        <p:nvSpPr>
          <p:cNvPr id="217096" name="Text Box 1032"/>
          <p:cNvSpPr txBox="1">
            <a:spLocks noChangeArrowheads="1"/>
          </p:cNvSpPr>
          <p:nvPr/>
        </p:nvSpPr>
        <p:spPr bwMode="auto">
          <a:xfrm>
            <a:off x="0" y="-76200"/>
            <a:ext cx="9144000" cy="646331"/>
          </a:xfrm>
          <a:prstGeom prst="rect">
            <a:avLst/>
          </a:prstGeom>
          <a:noFill/>
          <a:ln w="9525">
            <a:noFill/>
            <a:miter lim="800000"/>
            <a:headEnd/>
            <a:tailEnd/>
          </a:ln>
          <a:effectLst/>
        </p:spPr>
        <p:txBody>
          <a:bodyPr wrap="square">
            <a:spAutoFit/>
          </a:bodyPr>
          <a:lstStyle/>
          <a:p>
            <a:pPr algn="l">
              <a:spcBef>
                <a:spcPct val="50000"/>
              </a:spcBef>
            </a:pPr>
            <a:r>
              <a:rPr lang="en-US" sz="3600" b="1" dirty="0" smtClean="0">
                <a:latin typeface="Calibri" pitchFamily="34" charset="0"/>
              </a:rPr>
              <a:t>SURFACE WAVES – DESTRUCTIVE COMPONENT </a:t>
            </a:r>
            <a:endParaRPr lang="en-US" sz="3600" b="1" dirty="0">
              <a:latin typeface="Calibri" pitchFamily="34" charset="0"/>
            </a:endParaRPr>
          </a:p>
        </p:txBody>
      </p:sp>
      <p:cxnSp>
        <p:nvCxnSpPr>
          <p:cNvPr id="9" name="Straight Connector 8"/>
          <p:cNvCxnSpPr/>
          <p:nvPr/>
        </p:nvCxnSpPr>
        <p:spPr bwMode="auto">
          <a:xfrm>
            <a:off x="0" y="571480"/>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p:cNvSpPr txBox="1"/>
          <p:nvPr/>
        </p:nvSpPr>
        <p:spPr>
          <a:xfrm>
            <a:off x="714348" y="4143380"/>
            <a:ext cx="2143140" cy="461665"/>
          </a:xfrm>
          <a:prstGeom prst="rect">
            <a:avLst/>
          </a:prstGeom>
          <a:noFill/>
        </p:spPr>
        <p:txBody>
          <a:bodyPr wrap="square" rtlCol="0">
            <a:spAutoFit/>
          </a:bodyPr>
          <a:lstStyle/>
          <a:p>
            <a:r>
              <a:rPr lang="en-CA" b="1" dirty="0" smtClean="0">
                <a:solidFill>
                  <a:srgbClr val="FF0000"/>
                </a:solidFill>
                <a:latin typeface="+mn-lt"/>
              </a:rPr>
              <a:t>LOVE WAVES</a:t>
            </a:r>
            <a:endParaRPr lang="en-CA" b="1" dirty="0">
              <a:solidFill>
                <a:srgbClr val="FF0000"/>
              </a:solidFill>
              <a:latin typeface="+mn-lt"/>
            </a:endParaRPr>
          </a:p>
        </p:txBody>
      </p:sp>
      <p:sp>
        <p:nvSpPr>
          <p:cNvPr id="10" name="TextBox 9"/>
          <p:cNvSpPr txBox="1"/>
          <p:nvPr/>
        </p:nvSpPr>
        <p:spPr>
          <a:xfrm>
            <a:off x="5214942" y="4143380"/>
            <a:ext cx="3000396" cy="461665"/>
          </a:xfrm>
          <a:prstGeom prst="rect">
            <a:avLst/>
          </a:prstGeom>
          <a:noFill/>
        </p:spPr>
        <p:txBody>
          <a:bodyPr wrap="square" rtlCol="0">
            <a:spAutoFit/>
          </a:bodyPr>
          <a:lstStyle/>
          <a:p>
            <a:r>
              <a:rPr lang="en-CA" b="1" dirty="0" smtClean="0">
                <a:solidFill>
                  <a:srgbClr val="FF0000"/>
                </a:solidFill>
                <a:latin typeface="+mn-lt"/>
              </a:rPr>
              <a:t>RAYLEIGH WAVES</a:t>
            </a:r>
            <a:endParaRPr lang="en-CA" b="1" dirty="0">
              <a:solidFill>
                <a:srgbClr val="FF0000"/>
              </a:solidFill>
              <a:latin typeface="+mn-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3" name="Picture 3"/>
          <p:cNvPicPr>
            <a:picLocks noChangeAspect="1" noChangeArrowheads="1"/>
          </p:cNvPicPr>
          <p:nvPr/>
        </p:nvPicPr>
        <p:blipFill>
          <a:blip r:embed="rId3" cstate="print"/>
          <a:srcRect/>
          <a:stretch>
            <a:fillRect/>
          </a:stretch>
        </p:blipFill>
        <p:spPr bwMode="auto">
          <a:xfrm>
            <a:off x="0" y="0"/>
            <a:ext cx="4572000" cy="6843713"/>
          </a:xfrm>
          <a:prstGeom prst="rect">
            <a:avLst/>
          </a:prstGeom>
          <a:noFill/>
          <a:ln w="9525">
            <a:solidFill>
              <a:schemeClr val="tx1"/>
            </a:solidFill>
            <a:miter lim="800000"/>
            <a:headEnd/>
            <a:tailEnd/>
          </a:ln>
          <a:effectLst/>
        </p:spPr>
      </p:pic>
      <p:pic>
        <p:nvPicPr>
          <p:cNvPr id="215045" name="Picture 5" descr="1990lom"/>
          <p:cNvPicPr>
            <a:picLocks noGrp="1" noChangeAspect="1" noChangeArrowheads="1"/>
          </p:cNvPicPr>
          <p:nvPr>
            <p:ph/>
          </p:nvPr>
        </p:nvPicPr>
        <p:blipFill>
          <a:blip r:embed="rId4" cstate="print">
            <a:lum contrast="18000"/>
          </a:blip>
          <a:srcRect l="3065"/>
          <a:stretch>
            <a:fillRect/>
          </a:stretch>
        </p:blipFill>
        <p:spPr>
          <a:xfrm>
            <a:off x="4572000" y="0"/>
            <a:ext cx="4572000" cy="6858000"/>
          </a:xfrm>
          <a:noFill/>
          <a:ln>
            <a:solidFill>
              <a:schemeClr val="tx1"/>
            </a:solid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28600" y="152400"/>
            <a:ext cx="7772400" cy="762000"/>
          </a:xfrm>
        </p:spPr>
        <p:txBody>
          <a:bodyPr/>
          <a:lstStyle/>
          <a:p>
            <a:pPr algn="l"/>
            <a:r>
              <a:rPr lang="en-US" sz="4000" b="1" dirty="0" smtClean="0"/>
              <a:t>BODY WAVES - S </a:t>
            </a:r>
            <a:r>
              <a:rPr lang="en-US" sz="4000" b="1" dirty="0"/>
              <a:t>Waves</a:t>
            </a:r>
          </a:p>
        </p:txBody>
      </p:sp>
      <p:sp>
        <p:nvSpPr>
          <p:cNvPr id="67587" name="Rectangle 3"/>
          <p:cNvSpPr>
            <a:spLocks noGrp="1" noChangeArrowheads="1"/>
          </p:cNvSpPr>
          <p:nvPr>
            <p:ph type="body" idx="1"/>
          </p:nvPr>
        </p:nvSpPr>
        <p:spPr>
          <a:xfrm>
            <a:off x="0" y="4143380"/>
            <a:ext cx="9144000" cy="2355850"/>
          </a:xfrm>
          <a:ln/>
        </p:spPr>
        <p:txBody>
          <a:bodyPr/>
          <a:lstStyle/>
          <a:p>
            <a:pPr>
              <a:buFontTx/>
              <a:buNone/>
            </a:pPr>
            <a:endParaRPr lang="en-US" sz="2400" dirty="0"/>
          </a:p>
          <a:p>
            <a:r>
              <a:rPr lang="en-US" sz="2400" b="1" dirty="0">
                <a:solidFill>
                  <a:schemeClr val="accent2"/>
                </a:solidFill>
              </a:rPr>
              <a:t>S-waves or secondary waves:</a:t>
            </a:r>
            <a:r>
              <a:rPr lang="en-US" sz="2400" dirty="0"/>
              <a:t> are somewhat slower than P-waves and can only travel through solids. These shear waves move material perpendicular to the direction of travel, thereby producing shear stresses. S-waves cannot travel through liquids, because they have no shear strength.</a:t>
            </a:r>
          </a:p>
        </p:txBody>
      </p:sp>
      <p:pic>
        <p:nvPicPr>
          <p:cNvPr id="67591" name="Picture 7"/>
          <p:cNvPicPr>
            <a:picLocks noChangeAspect="1" noChangeArrowheads="1"/>
          </p:cNvPicPr>
          <p:nvPr/>
        </p:nvPicPr>
        <p:blipFill>
          <a:blip r:embed="rId3" cstate="print">
            <a:lum bright="-18000" contrast="36000"/>
          </a:blip>
          <a:srcRect l="827" t="49557" b="6784"/>
          <a:stretch>
            <a:fillRect/>
          </a:stretch>
        </p:blipFill>
        <p:spPr bwMode="auto">
          <a:xfrm>
            <a:off x="0" y="1323975"/>
            <a:ext cx="9144000" cy="3019425"/>
          </a:xfrm>
          <a:prstGeom prst="rect">
            <a:avLst/>
          </a:prstGeom>
          <a:noFill/>
          <a:ln w="9525">
            <a:noFill/>
            <a:miter lim="800000"/>
            <a:headEnd/>
            <a:tailEnd/>
          </a:ln>
          <a:effectLst/>
        </p:spPr>
      </p:pic>
      <p:sp>
        <p:nvSpPr>
          <p:cNvPr id="67592" name="Rectangle 8"/>
          <p:cNvSpPr>
            <a:spLocks noChangeArrowheads="1"/>
          </p:cNvSpPr>
          <p:nvPr/>
        </p:nvSpPr>
        <p:spPr bwMode="auto">
          <a:xfrm>
            <a:off x="4262438" y="1295400"/>
            <a:ext cx="1223962" cy="304800"/>
          </a:xfrm>
          <a:prstGeom prst="rect">
            <a:avLst/>
          </a:prstGeom>
          <a:noFill/>
          <a:ln w="9525">
            <a:noFill/>
            <a:miter lim="800000"/>
            <a:headEnd/>
            <a:tailEnd/>
          </a:ln>
          <a:effectLst/>
        </p:spPr>
        <p:txBody>
          <a:bodyPr wrap="none">
            <a:spAutoFit/>
          </a:bodyPr>
          <a:lstStyle/>
          <a:p>
            <a:pPr>
              <a:spcBef>
                <a:spcPct val="50000"/>
              </a:spcBef>
            </a:pPr>
            <a:r>
              <a:rPr lang="en-US" sz="1400"/>
              <a:t>T&amp;L, fig. 16.9</a:t>
            </a:r>
          </a:p>
        </p:txBody>
      </p:sp>
      <p:cxnSp>
        <p:nvCxnSpPr>
          <p:cNvPr id="7" name="Straight Connector 6"/>
          <p:cNvCxnSpPr/>
          <p:nvPr/>
        </p:nvCxnSpPr>
        <p:spPr bwMode="auto">
          <a:xfrm>
            <a:off x="0" y="928670"/>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8" name="Picture 4" descr="SEISMO_1"/>
          <p:cNvPicPr>
            <a:picLocks noChangeAspect="1" noChangeArrowheads="1"/>
          </p:cNvPicPr>
          <p:nvPr/>
        </p:nvPicPr>
        <p:blipFill>
          <a:blip r:embed="rId4" cstate="print"/>
          <a:srcRect/>
          <a:stretch>
            <a:fillRect/>
          </a:stretch>
        </p:blipFill>
        <p:spPr bwMode="auto">
          <a:xfrm>
            <a:off x="-1" y="0"/>
            <a:ext cx="9158815" cy="6643710"/>
          </a:xfrm>
          <a:prstGeom prst="rect">
            <a:avLst/>
          </a:prstGeom>
          <a:noFill/>
        </p:spPr>
      </p:pic>
      <p:sp>
        <p:nvSpPr>
          <p:cNvPr id="10" name="Rectangle 9"/>
          <p:cNvSpPr/>
          <p:nvPr/>
        </p:nvSpPr>
        <p:spPr bwMode="auto">
          <a:xfrm>
            <a:off x="1214414" y="1571612"/>
            <a:ext cx="785818" cy="19288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40" name="Picture 4" descr="T950116"/>
          <p:cNvPicPr>
            <a:picLocks noChangeAspect="1" noChangeArrowheads="1"/>
          </p:cNvPicPr>
          <p:nvPr/>
        </p:nvPicPr>
        <p:blipFill>
          <a:blip r:embed="rId3" cstate="print"/>
          <a:srcRect/>
          <a:stretch>
            <a:fillRect/>
          </a:stretch>
        </p:blipFill>
        <p:spPr bwMode="auto">
          <a:xfrm>
            <a:off x="381000" y="0"/>
            <a:ext cx="8305800" cy="6280150"/>
          </a:xfrm>
          <a:prstGeom prst="rect">
            <a:avLst/>
          </a:prstGeom>
          <a:noFill/>
        </p:spPr>
      </p:pic>
      <p:sp>
        <p:nvSpPr>
          <p:cNvPr id="295941" name="Text Box 5"/>
          <p:cNvSpPr txBox="1">
            <a:spLocks noChangeArrowheads="1"/>
          </p:cNvSpPr>
          <p:nvPr/>
        </p:nvSpPr>
        <p:spPr bwMode="auto">
          <a:xfrm>
            <a:off x="457200" y="6477000"/>
            <a:ext cx="5715000" cy="336550"/>
          </a:xfrm>
          <a:prstGeom prst="rect">
            <a:avLst/>
          </a:prstGeom>
          <a:noFill/>
          <a:ln w="9525">
            <a:noFill/>
            <a:miter lim="800000"/>
            <a:headEnd/>
            <a:tailEnd/>
          </a:ln>
          <a:effectLst/>
        </p:spPr>
        <p:txBody>
          <a:bodyPr>
            <a:spAutoFit/>
          </a:bodyPr>
          <a:lstStyle/>
          <a:p>
            <a:pPr algn="l">
              <a:spcBef>
                <a:spcPct val="50000"/>
              </a:spcBef>
            </a:pPr>
            <a:r>
              <a:rPr lang="en-US" sz="1600" b="1" dirty="0">
                <a:latin typeface="+mn-lt"/>
              </a:rPr>
              <a:t>Seismogram of the 1995 Kobe Earthquake</a:t>
            </a:r>
          </a:p>
        </p:txBody>
      </p:sp>
      <p:cxnSp>
        <p:nvCxnSpPr>
          <p:cNvPr id="5" name="Straight Connector 4"/>
          <p:cNvCxnSpPr/>
          <p:nvPr/>
        </p:nvCxnSpPr>
        <p:spPr bwMode="auto">
          <a:xfrm>
            <a:off x="4143372" y="6643710"/>
            <a:ext cx="5000628"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100112HaitiEqSeismogram_CROP.jpg"/>
          <p:cNvPicPr>
            <a:picLocks noChangeAspect="1"/>
          </p:cNvPicPr>
          <p:nvPr/>
        </p:nvPicPr>
        <p:blipFill>
          <a:blip r:embed="rId2" cstate="print"/>
          <a:stretch>
            <a:fillRect/>
          </a:stretch>
        </p:blipFill>
        <p:spPr>
          <a:xfrm>
            <a:off x="-32" y="2571743"/>
            <a:ext cx="9144032" cy="1743813"/>
          </a:xfrm>
          <a:prstGeom prst="rect">
            <a:avLst/>
          </a:prstGeom>
        </p:spPr>
      </p:pic>
      <p:sp>
        <p:nvSpPr>
          <p:cNvPr id="5" name="TextBox 4"/>
          <p:cNvSpPr txBox="1"/>
          <p:nvPr/>
        </p:nvSpPr>
        <p:spPr>
          <a:xfrm>
            <a:off x="0" y="4857760"/>
            <a:ext cx="9144000" cy="830997"/>
          </a:xfrm>
          <a:prstGeom prst="rect">
            <a:avLst/>
          </a:prstGeom>
          <a:noFill/>
        </p:spPr>
        <p:txBody>
          <a:bodyPr wrap="square" rtlCol="0">
            <a:spAutoFit/>
          </a:bodyPr>
          <a:lstStyle/>
          <a:p>
            <a:r>
              <a:rPr lang="en-CA" dirty="0" smtClean="0">
                <a:solidFill>
                  <a:schemeClr val="bg1"/>
                </a:solidFill>
                <a:latin typeface="Calibri" pitchFamily="34" charset="0"/>
              </a:rPr>
              <a:t>Seismogram of 2010 Haiti Earthquake at station KABU BHN (Katmai, Alaska) </a:t>
            </a:r>
            <a:endParaRPr lang="en-CA" dirty="0">
              <a:solidFill>
                <a:schemeClr val="bg1"/>
              </a:solidFill>
              <a:latin typeface="Calibri"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descr="http://inapcache.boston.com/universal/site_graphics/blogs/bigpicture/sumatraquake_10_05/s20_20618555.jpg"/>
          <p:cNvPicPr>
            <a:picLocks noChangeAspect="1" noChangeArrowheads="1"/>
          </p:cNvPicPr>
          <p:nvPr/>
        </p:nvPicPr>
        <p:blipFill>
          <a:blip r:embed="rId3" cstate="print"/>
          <a:srcRect/>
          <a:stretch>
            <a:fillRect/>
          </a:stretch>
        </p:blipFill>
        <p:spPr bwMode="auto">
          <a:xfrm>
            <a:off x="0" y="383162"/>
            <a:ext cx="9144000" cy="6142182"/>
          </a:xfrm>
          <a:prstGeom prst="rect">
            <a:avLst/>
          </a:prstGeom>
          <a:noFill/>
        </p:spPr>
      </p:pic>
      <p:sp>
        <p:nvSpPr>
          <p:cNvPr id="3" name="TextBox 2"/>
          <p:cNvSpPr txBox="1"/>
          <p:nvPr/>
        </p:nvSpPr>
        <p:spPr>
          <a:xfrm>
            <a:off x="0" y="692696"/>
            <a:ext cx="6372200" cy="461665"/>
          </a:xfrm>
          <a:prstGeom prst="rect">
            <a:avLst/>
          </a:prstGeom>
          <a:noFill/>
        </p:spPr>
        <p:txBody>
          <a:bodyPr wrap="square" rtlCol="0">
            <a:spAutoFit/>
          </a:bodyPr>
          <a:lstStyle/>
          <a:p>
            <a:r>
              <a:rPr lang="en-CA" b="1" dirty="0" smtClean="0">
                <a:solidFill>
                  <a:schemeClr val="bg1"/>
                </a:solidFill>
                <a:latin typeface="Calibri" pitchFamily="34" charset="0"/>
              </a:rPr>
              <a:t>LOCATING THE EPICENTRE OF AN EARTHQUAKE</a:t>
            </a:r>
            <a:endParaRPr lang="en-CA"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6"/>
          <p:cNvPicPr>
            <a:picLocks noChangeAspect="1" noChangeArrowheads="1"/>
          </p:cNvPicPr>
          <p:nvPr/>
        </p:nvPicPr>
        <p:blipFill>
          <a:blip r:embed="rId3" cstate="print">
            <a:lum bright="-12000" contrast="18000"/>
          </a:blip>
          <a:srcRect l="21913" t="3334" r="21562" b="3334"/>
          <a:stretch>
            <a:fillRect/>
          </a:stretch>
        </p:blipFill>
        <p:spPr bwMode="auto">
          <a:xfrm>
            <a:off x="0" y="0"/>
            <a:ext cx="4327307" cy="6858000"/>
          </a:xfrm>
          <a:prstGeom prst="rect">
            <a:avLst/>
          </a:prstGeom>
          <a:noFill/>
          <a:ln w="9525">
            <a:noFill/>
            <a:miter lim="800000"/>
            <a:headEnd/>
            <a:tailEnd/>
          </a:ln>
          <a:effectLst/>
        </p:spPr>
      </p:pic>
      <p:sp>
        <p:nvSpPr>
          <p:cNvPr id="33795" name="Rectangle 3"/>
          <p:cNvSpPr>
            <a:spLocks noGrp="1" noChangeArrowheads="1"/>
          </p:cNvSpPr>
          <p:nvPr>
            <p:ph type="body" idx="1"/>
          </p:nvPr>
        </p:nvSpPr>
        <p:spPr>
          <a:xfrm>
            <a:off x="4429124" y="1700808"/>
            <a:ext cx="4562476" cy="4254500"/>
          </a:xfrm>
        </p:spPr>
        <p:txBody>
          <a:bodyPr/>
          <a:lstStyle/>
          <a:p>
            <a:r>
              <a:rPr lang="en-US" sz="2400" dirty="0" smtClean="0"/>
              <a:t>P and S waves </a:t>
            </a:r>
            <a:r>
              <a:rPr lang="en-US" sz="2400" dirty="0"/>
              <a:t>travel at different </a:t>
            </a:r>
            <a:r>
              <a:rPr lang="en-US" sz="2400" dirty="0" smtClean="0"/>
              <a:t>velocities, </a:t>
            </a:r>
            <a:r>
              <a:rPr lang="en-US" sz="2400" dirty="0"/>
              <a:t>and so arrive at the seismograph at different times. </a:t>
            </a:r>
          </a:p>
          <a:p>
            <a:r>
              <a:rPr lang="en-US" sz="2400" dirty="0"/>
              <a:t>Arrival time </a:t>
            </a:r>
            <a:r>
              <a:rPr lang="en-US" sz="2400" dirty="0" smtClean="0"/>
              <a:t>depends </a:t>
            </a:r>
            <a:r>
              <a:rPr lang="en-US" sz="2400" dirty="0"/>
              <a:t>upon the distance between the seismograph and the focus of the event. </a:t>
            </a:r>
          </a:p>
          <a:p>
            <a:r>
              <a:rPr lang="en-US" sz="2400" dirty="0"/>
              <a:t>A travel-time </a:t>
            </a:r>
            <a:r>
              <a:rPr lang="en-US" sz="2400" dirty="0" smtClean="0"/>
              <a:t>template is </a:t>
            </a:r>
            <a:r>
              <a:rPr lang="en-US" sz="2400" dirty="0"/>
              <a:t>used to determine the </a:t>
            </a:r>
            <a:r>
              <a:rPr lang="en-US" sz="2400" b="1" dirty="0"/>
              <a:t>distance to the epicenter. </a:t>
            </a:r>
          </a:p>
        </p:txBody>
      </p:sp>
      <p:sp>
        <p:nvSpPr>
          <p:cNvPr id="33802" name="Rectangle 10"/>
          <p:cNvSpPr>
            <a:spLocks noChangeArrowheads="1"/>
          </p:cNvSpPr>
          <p:nvPr/>
        </p:nvSpPr>
        <p:spPr bwMode="auto">
          <a:xfrm>
            <a:off x="4500562" y="642918"/>
            <a:ext cx="4643438" cy="914400"/>
          </a:xfrm>
          <a:prstGeom prst="rect">
            <a:avLst/>
          </a:prstGeom>
          <a:noFill/>
          <a:ln w="9525">
            <a:noFill/>
            <a:miter lim="800000"/>
            <a:headEnd/>
            <a:tailEnd/>
          </a:ln>
          <a:effectLst/>
        </p:spPr>
        <p:txBody>
          <a:bodyPr anchor="ctr"/>
          <a:lstStyle/>
          <a:p>
            <a:pPr algn="l"/>
            <a:r>
              <a:rPr lang="en-US" sz="3200" b="1" dirty="0" smtClean="0">
                <a:solidFill>
                  <a:schemeClr val="tx2"/>
                </a:solidFill>
                <a:latin typeface="+mn-lt"/>
              </a:rPr>
              <a:t>LOCATING THE EPICENTRE  OF AN EARTHQUAKE 1</a:t>
            </a:r>
            <a:endParaRPr lang="en-US" sz="3200" b="1" dirty="0">
              <a:solidFill>
                <a:schemeClr val="tx2"/>
              </a:solidFill>
            </a:endParaRPr>
          </a:p>
        </p:txBody>
      </p:sp>
      <p:sp>
        <p:nvSpPr>
          <p:cNvPr id="5" name="TextBox 4"/>
          <p:cNvSpPr txBox="1"/>
          <p:nvPr/>
        </p:nvSpPr>
        <p:spPr>
          <a:xfrm>
            <a:off x="4644008" y="6237312"/>
            <a:ext cx="4427984" cy="338554"/>
          </a:xfrm>
          <a:prstGeom prst="rect">
            <a:avLst/>
          </a:prstGeom>
          <a:noFill/>
          <a:ln>
            <a:solidFill>
              <a:srgbClr val="FF0000"/>
            </a:solidFill>
          </a:ln>
        </p:spPr>
        <p:txBody>
          <a:bodyPr wrap="square" rtlCol="0">
            <a:spAutoFit/>
          </a:bodyPr>
          <a:lstStyle/>
          <a:p>
            <a:r>
              <a:rPr lang="en-CA" sz="1600" b="1" dirty="0" smtClean="0">
                <a:latin typeface="Calibri" pitchFamily="34" charset="0"/>
              </a:rPr>
              <a:t>Example with arrival time difference of 5 minutes</a:t>
            </a:r>
            <a:endParaRPr lang="en-CA" sz="1600" b="1" dirty="0">
              <a:latin typeface="Calibri" pitchFamily="34" charset="0"/>
            </a:endParaRPr>
          </a:p>
        </p:txBody>
      </p:sp>
      <p:sp>
        <p:nvSpPr>
          <p:cNvPr id="9" name="Right Arrow 8"/>
          <p:cNvSpPr/>
          <p:nvPr/>
        </p:nvSpPr>
        <p:spPr bwMode="auto">
          <a:xfrm rot="10800000">
            <a:off x="4067944" y="6309319"/>
            <a:ext cx="432048" cy="216024"/>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30722" name="Picture 2" descr="KOBE_A"/>
          <p:cNvPicPr>
            <a:picLocks noChangeAspect="1" noChangeArrowheads="1"/>
          </p:cNvPicPr>
          <p:nvPr/>
        </p:nvPicPr>
        <p:blipFill>
          <a:blip r:embed="rId3" cstate="print"/>
          <a:srcRect/>
          <a:stretch>
            <a:fillRect/>
          </a:stretch>
        </p:blipFill>
        <p:spPr bwMode="auto">
          <a:xfrm>
            <a:off x="0" y="0"/>
            <a:ext cx="7824758" cy="6858000"/>
          </a:xfrm>
          <a:prstGeom prst="rect">
            <a:avLst/>
          </a:prstGeom>
          <a:noFill/>
        </p:spPr>
      </p:pic>
      <p:sp>
        <p:nvSpPr>
          <p:cNvPr id="30723" name="Text Box 3"/>
          <p:cNvSpPr txBox="1">
            <a:spLocks noChangeArrowheads="1"/>
          </p:cNvSpPr>
          <p:nvPr/>
        </p:nvSpPr>
        <p:spPr bwMode="auto">
          <a:xfrm>
            <a:off x="7812360" y="900584"/>
            <a:ext cx="1331640" cy="4939814"/>
          </a:xfrm>
          <a:prstGeom prst="rect">
            <a:avLst/>
          </a:prstGeom>
          <a:noFill/>
          <a:ln w="9525">
            <a:noFill/>
            <a:miter lim="800000"/>
            <a:headEnd/>
            <a:tailEnd/>
          </a:ln>
          <a:effectLst/>
        </p:spPr>
        <p:txBody>
          <a:bodyPr wrap="square">
            <a:spAutoFit/>
          </a:bodyPr>
          <a:lstStyle/>
          <a:p>
            <a:pPr algn="l">
              <a:spcBef>
                <a:spcPct val="50000"/>
              </a:spcBef>
            </a:pPr>
            <a:r>
              <a:rPr lang="en-US" sz="1400" b="1" dirty="0" smtClean="0">
                <a:latin typeface="Calibri" pitchFamily="34" charset="0"/>
              </a:rPr>
              <a:t>Earthquake liquefaction of artificial </a:t>
            </a:r>
            <a:r>
              <a:rPr lang="en-US" sz="1400" b="1" dirty="0">
                <a:latin typeface="Calibri" pitchFamily="34" charset="0"/>
              </a:rPr>
              <a:t>s</a:t>
            </a:r>
            <a:r>
              <a:rPr lang="en-US" sz="1400" b="1" dirty="0" smtClean="0">
                <a:latin typeface="Calibri" pitchFamily="34" charset="0"/>
              </a:rPr>
              <a:t>oils </a:t>
            </a:r>
            <a:r>
              <a:rPr lang="en-US" sz="1400" b="1" dirty="0">
                <a:latin typeface="Calibri" pitchFamily="34" charset="0"/>
              </a:rPr>
              <a:t>: </a:t>
            </a:r>
            <a:endParaRPr lang="en-US" sz="1400" b="1" dirty="0" smtClean="0">
              <a:latin typeface="Calibri" pitchFamily="34" charset="0"/>
            </a:endParaRPr>
          </a:p>
          <a:p>
            <a:pPr algn="l">
              <a:spcBef>
                <a:spcPct val="50000"/>
              </a:spcBef>
            </a:pPr>
            <a:r>
              <a:rPr lang="en-US" sz="1400" b="1" dirty="0" smtClean="0">
                <a:latin typeface="Calibri" pitchFamily="34" charset="0"/>
              </a:rPr>
              <a:t>Example </a:t>
            </a:r>
            <a:r>
              <a:rPr lang="en-US" sz="1400" b="1" dirty="0">
                <a:latin typeface="Calibri" pitchFamily="34" charset="0"/>
              </a:rPr>
              <a:t>of man-made islands, Kobe </a:t>
            </a:r>
            <a:r>
              <a:rPr lang="en-US" sz="1400" b="1" dirty="0" err="1">
                <a:latin typeface="Calibri" pitchFamily="34" charset="0"/>
              </a:rPr>
              <a:t>Harbour</a:t>
            </a:r>
            <a:r>
              <a:rPr lang="en-US" sz="1400" b="1" dirty="0">
                <a:latin typeface="Calibri" pitchFamily="34" charset="0"/>
              </a:rPr>
              <a:t>, Japan. </a:t>
            </a:r>
            <a:endParaRPr lang="en-US" sz="1400" b="1" dirty="0" smtClean="0">
              <a:latin typeface="Calibri" pitchFamily="34" charset="0"/>
            </a:endParaRPr>
          </a:p>
          <a:p>
            <a:pPr algn="l">
              <a:spcBef>
                <a:spcPct val="50000"/>
              </a:spcBef>
            </a:pPr>
            <a:r>
              <a:rPr lang="en-US" sz="1400" b="1" dirty="0" smtClean="0">
                <a:latin typeface="Calibri" pitchFamily="34" charset="0"/>
              </a:rPr>
              <a:t>Extensive </a:t>
            </a:r>
            <a:r>
              <a:rPr lang="en-US" sz="1400" b="1" dirty="0">
                <a:latin typeface="Calibri" pitchFamily="34" charset="0"/>
              </a:rPr>
              <a:t>liquefaction occurred during 1995 Kobe earthquake. </a:t>
            </a:r>
            <a:endParaRPr lang="en-US" sz="1400" b="1" dirty="0" smtClean="0">
              <a:latin typeface="Calibri" pitchFamily="34" charset="0"/>
            </a:endParaRPr>
          </a:p>
          <a:p>
            <a:pPr algn="l">
              <a:spcBef>
                <a:spcPct val="50000"/>
              </a:spcBef>
            </a:pPr>
            <a:r>
              <a:rPr lang="en-US" sz="1400" b="1" dirty="0" smtClean="0">
                <a:latin typeface="Calibri" pitchFamily="34" charset="0"/>
              </a:rPr>
              <a:t>Material </a:t>
            </a:r>
            <a:r>
              <a:rPr lang="en-US" sz="1400" b="1" dirty="0">
                <a:latin typeface="Calibri" pitchFamily="34" charset="0"/>
              </a:rPr>
              <a:t>is poorly graded sand, predominantly crushed granite from local quarries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descr="Three Component Seismogram View"/>
          <p:cNvPicPr>
            <a:picLocks noChangeAspect="1" noChangeArrowheads="1"/>
          </p:cNvPicPr>
          <p:nvPr/>
        </p:nvPicPr>
        <p:blipFill>
          <a:blip r:embed="rId3" cstate="print"/>
          <a:srcRect/>
          <a:stretch>
            <a:fillRect/>
          </a:stretch>
        </p:blipFill>
        <p:spPr bwMode="auto">
          <a:xfrm>
            <a:off x="1142976" y="-22"/>
            <a:ext cx="8001024" cy="6858022"/>
          </a:xfrm>
          <a:prstGeom prst="rect">
            <a:avLst/>
          </a:prstGeom>
          <a:noFill/>
        </p:spPr>
      </p:pic>
      <p:sp>
        <p:nvSpPr>
          <p:cNvPr id="3" name="TextBox 2"/>
          <p:cNvSpPr txBox="1"/>
          <p:nvPr/>
        </p:nvSpPr>
        <p:spPr>
          <a:xfrm rot="16200000">
            <a:off x="-3000389" y="3000391"/>
            <a:ext cx="6858002" cy="857223"/>
          </a:xfrm>
          <a:prstGeom prst="rect">
            <a:avLst/>
          </a:prstGeom>
          <a:noFill/>
        </p:spPr>
        <p:txBody>
          <a:bodyPr wrap="square" rtlCol="0">
            <a:spAutoFit/>
          </a:bodyPr>
          <a:lstStyle/>
          <a:p>
            <a:r>
              <a:rPr lang="en-CA" dirty="0" smtClean="0">
                <a:latin typeface="+mn-lt"/>
              </a:rPr>
              <a:t>JAN 12 HAITI EARTHQUAKE RECORDED AT JENKINSVILLE, SOUTH CAROLINA</a:t>
            </a:r>
            <a:endParaRPr lang="en-CA" dirty="0">
              <a:latin typeface="+mn-l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descr="Three Component Seismogram View"/>
          <p:cNvPicPr>
            <a:picLocks noChangeAspect="1" noChangeArrowheads="1"/>
          </p:cNvPicPr>
          <p:nvPr/>
        </p:nvPicPr>
        <p:blipFill>
          <a:blip r:embed="rId3" cstate="print"/>
          <a:srcRect/>
          <a:stretch>
            <a:fillRect/>
          </a:stretch>
        </p:blipFill>
        <p:spPr bwMode="auto">
          <a:xfrm>
            <a:off x="1142976" y="-22"/>
            <a:ext cx="8001024" cy="6858022"/>
          </a:xfrm>
          <a:prstGeom prst="rect">
            <a:avLst/>
          </a:prstGeom>
          <a:noFill/>
        </p:spPr>
      </p:pic>
      <p:sp>
        <p:nvSpPr>
          <p:cNvPr id="3" name="TextBox 2"/>
          <p:cNvSpPr txBox="1"/>
          <p:nvPr/>
        </p:nvSpPr>
        <p:spPr>
          <a:xfrm rot="16200000">
            <a:off x="-3000389" y="3000391"/>
            <a:ext cx="6858002" cy="857223"/>
          </a:xfrm>
          <a:prstGeom prst="rect">
            <a:avLst/>
          </a:prstGeom>
          <a:noFill/>
        </p:spPr>
        <p:txBody>
          <a:bodyPr wrap="square" rtlCol="0">
            <a:spAutoFit/>
          </a:bodyPr>
          <a:lstStyle/>
          <a:p>
            <a:r>
              <a:rPr lang="en-CA" dirty="0" smtClean="0">
                <a:latin typeface="+mn-lt"/>
              </a:rPr>
              <a:t>JAN 12 HAITI EARTHQUAKE RECORDED AT AKBULAR, KAZAKHSTAN</a:t>
            </a:r>
            <a:endParaRPr lang="en-CA" dirty="0">
              <a:latin typeface="+mn-lt"/>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1" name="Picture 7"/>
          <p:cNvPicPr>
            <a:picLocks noChangeAspect="1" noChangeArrowheads="1"/>
          </p:cNvPicPr>
          <p:nvPr/>
        </p:nvPicPr>
        <p:blipFill>
          <a:blip r:embed="rId3" cstate="print"/>
          <a:srcRect l="11702" r="12766"/>
          <a:stretch>
            <a:fillRect/>
          </a:stretch>
        </p:blipFill>
        <p:spPr bwMode="auto">
          <a:xfrm>
            <a:off x="3358553" y="500042"/>
            <a:ext cx="5785447" cy="5745271"/>
          </a:xfrm>
          <a:prstGeom prst="rect">
            <a:avLst/>
          </a:prstGeom>
          <a:noFill/>
          <a:ln w="9525">
            <a:noFill/>
            <a:miter lim="800000"/>
            <a:headEnd/>
            <a:tailEnd/>
          </a:ln>
          <a:effectLst/>
        </p:spPr>
      </p:pic>
      <p:sp>
        <p:nvSpPr>
          <p:cNvPr id="26635" name="Rectangle 11"/>
          <p:cNvSpPr>
            <a:spLocks noChangeArrowheads="1"/>
          </p:cNvSpPr>
          <p:nvPr/>
        </p:nvSpPr>
        <p:spPr bwMode="auto">
          <a:xfrm>
            <a:off x="0" y="2643182"/>
            <a:ext cx="3286116" cy="1938992"/>
          </a:xfrm>
          <a:prstGeom prst="rect">
            <a:avLst/>
          </a:prstGeom>
          <a:noFill/>
          <a:ln w="9525">
            <a:noFill/>
            <a:miter lim="800000"/>
            <a:headEnd/>
            <a:tailEnd/>
          </a:ln>
          <a:effectLst/>
        </p:spPr>
        <p:txBody>
          <a:bodyPr wrap="square">
            <a:spAutoFit/>
          </a:bodyPr>
          <a:lstStyle/>
          <a:p>
            <a:pPr algn="l"/>
            <a:r>
              <a:rPr lang="en-US" dirty="0">
                <a:latin typeface="Calibri" pitchFamily="34" charset="0"/>
              </a:rPr>
              <a:t>An earthquake epicenter is located using the distances obtained from </a:t>
            </a:r>
            <a:r>
              <a:rPr lang="en-US" b="1" dirty="0">
                <a:latin typeface="Calibri" pitchFamily="34" charset="0"/>
              </a:rPr>
              <a:t>three or more seismic stations</a:t>
            </a:r>
            <a:r>
              <a:rPr lang="en-US" b="1" i="1" dirty="0">
                <a:latin typeface="Calibri" pitchFamily="34" charset="0"/>
              </a:rPr>
              <a:t>.</a:t>
            </a:r>
            <a:endParaRPr lang="en-CA" b="1" i="1" dirty="0">
              <a:latin typeface="Calibri" pitchFamily="34" charset="0"/>
            </a:endParaRPr>
          </a:p>
        </p:txBody>
      </p:sp>
      <p:sp>
        <p:nvSpPr>
          <p:cNvPr id="26636" name="Text Box 12"/>
          <p:cNvSpPr txBox="1">
            <a:spLocks noChangeArrowheads="1"/>
          </p:cNvSpPr>
          <p:nvPr/>
        </p:nvSpPr>
        <p:spPr bwMode="auto">
          <a:xfrm>
            <a:off x="974725" y="5299075"/>
            <a:ext cx="184150" cy="457200"/>
          </a:xfrm>
          <a:prstGeom prst="rect">
            <a:avLst/>
          </a:prstGeom>
          <a:noFill/>
          <a:ln w="9525">
            <a:noFill/>
            <a:miter lim="800000"/>
            <a:headEnd/>
            <a:tailEnd/>
          </a:ln>
          <a:effectLst/>
        </p:spPr>
        <p:txBody>
          <a:bodyPr wrap="none">
            <a:spAutoFit/>
          </a:bodyPr>
          <a:lstStyle/>
          <a:p>
            <a:endParaRPr lang="en-US"/>
          </a:p>
        </p:txBody>
      </p:sp>
      <p:sp>
        <p:nvSpPr>
          <p:cNvPr id="6" name="Rectangle 5"/>
          <p:cNvSpPr/>
          <p:nvPr/>
        </p:nvSpPr>
        <p:spPr>
          <a:xfrm>
            <a:off x="0" y="500042"/>
            <a:ext cx="3428992" cy="1569660"/>
          </a:xfrm>
          <a:prstGeom prst="rect">
            <a:avLst/>
          </a:prstGeom>
        </p:spPr>
        <p:txBody>
          <a:bodyPr wrap="square">
            <a:spAutoFit/>
          </a:bodyPr>
          <a:lstStyle/>
          <a:p>
            <a:pPr algn="l"/>
            <a:r>
              <a:rPr lang="en-US" sz="3200" b="1" dirty="0" smtClean="0">
                <a:solidFill>
                  <a:schemeClr val="tx2"/>
                </a:solidFill>
                <a:latin typeface="Calibri" pitchFamily="34" charset="0"/>
              </a:rPr>
              <a:t>LOCATING THE EPICENTRE  OF AN EARTHQUAKE -  2 </a:t>
            </a:r>
            <a:endParaRPr lang="en-US" sz="3200" b="1" dirty="0">
              <a:solidFill>
                <a:schemeClr val="tx2"/>
              </a:solidFill>
              <a:latin typeface="Calibri"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descr="http://inapcache.boston.com/universal/site_graphics/blogs/bigpicture/sumatraquake_10_05/s20_20618555.jpg"/>
          <p:cNvPicPr>
            <a:picLocks noChangeAspect="1" noChangeArrowheads="1"/>
          </p:cNvPicPr>
          <p:nvPr/>
        </p:nvPicPr>
        <p:blipFill>
          <a:blip r:embed="rId3" cstate="print"/>
          <a:srcRect/>
          <a:stretch>
            <a:fillRect/>
          </a:stretch>
        </p:blipFill>
        <p:spPr bwMode="auto">
          <a:xfrm>
            <a:off x="-1" y="383161"/>
            <a:ext cx="9144001" cy="6142183"/>
          </a:xfrm>
          <a:prstGeom prst="rect">
            <a:avLst/>
          </a:prstGeom>
          <a:noFill/>
        </p:spPr>
      </p:pic>
      <p:sp>
        <p:nvSpPr>
          <p:cNvPr id="3" name="TextBox 2"/>
          <p:cNvSpPr txBox="1"/>
          <p:nvPr/>
        </p:nvSpPr>
        <p:spPr>
          <a:xfrm>
            <a:off x="0" y="692696"/>
            <a:ext cx="6372200" cy="461665"/>
          </a:xfrm>
          <a:prstGeom prst="rect">
            <a:avLst/>
          </a:prstGeom>
          <a:noFill/>
        </p:spPr>
        <p:txBody>
          <a:bodyPr wrap="square" rtlCol="0">
            <a:spAutoFit/>
          </a:bodyPr>
          <a:lstStyle/>
          <a:p>
            <a:r>
              <a:rPr lang="en-CA" b="1" dirty="0" smtClean="0">
                <a:solidFill>
                  <a:schemeClr val="bg1"/>
                </a:solidFill>
                <a:latin typeface="Calibri" pitchFamily="34" charset="0"/>
              </a:rPr>
              <a:t>EARTHQUAKE MAGNITUDE</a:t>
            </a:r>
            <a:endParaRPr lang="en-CA"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1143000" y="76200"/>
            <a:ext cx="6858000" cy="914400"/>
          </a:xfrm>
        </p:spPr>
        <p:txBody>
          <a:bodyPr/>
          <a:lstStyle/>
          <a:p>
            <a:r>
              <a:rPr lang="en-US" sz="3600" b="1" dirty="0" smtClean="0"/>
              <a:t>EARTHQUAKE MAGNITUDE SCALE</a:t>
            </a:r>
            <a:endParaRPr lang="en-US" sz="3600" b="1" dirty="0"/>
          </a:p>
        </p:txBody>
      </p:sp>
      <p:sp>
        <p:nvSpPr>
          <p:cNvPr id="70659" name="Rectangle 3"/>
          <p:cNvSpPr>
            <a:spLocks noGrp="1" noChangeArrowheads="1"/>
          </p:cNvSpPr>
          <p:nvPr>
            <p:ph type="body" idx="1"/>
          </p:nvPr>
        </p:nvSpPr>
        <p:spPr>
          <a:xfrm>
            <a:off x="142844" y="928670"/>
            <a:ext cx="4962532" cy="3886200"/>
          </a:xfrm>
          <a:noFill/>
          <a:ln/>
        </p:spPr>
        <p:txBody>
          <a:bodyPr/>
          <a:lstStyle/>
          <a:p>
            <a:pPr algn="ctr">
              <a:buFontTx/>
              <a:buNone/>
            </a:pPr>
            <a:r>
              <a:rPr lang="en-US" b="1" dirty="0"/>
              <a:t>Richter Magnitude Scale </a:t>
            </a:r>
            <a:endParaRPr lang="en-US" dirty="0"/>
          </a:p>
          <a:p>
            <a:r>
              <a:rPr lang="en-US" sz="2000" dirty="0" smtClean="0"/>
              <a:t>Quantitative estimate of earthquake magnitude (size) </a:t>
            </a:r>
          </a:p>
          <a:p>
            <a:r>
              <a:rPr lang="en-US" sz="2000" dirty="0" smtClean="0"/>
              <a:t>Based on instrumental measurement </a:t>
            </a:r>
          </a:p>
          <a:p>
            <a:r>
              <a:rPr lang="en-US" sz="2000" dirty="0" smtClean="0"/>
              <a:t>Require calculation of </a:t>
            </a:r>
            <a:r>
              <a:rPr lang="en-US" sz="2000" dirty="0"/>
              <a:t>total amount of energy released by an earthquake at its source, independent of intensity. </a:t>
            </a:r>
            <a:r>
              <a:rPr lang="en-US" sz="2000" dirty="0" smtClean="0"/>
              <a:t>Various </a:t>
            </a:r>
            <a:r>
              <a:rPr lang="en-US" sz="2000" dirty="0"/>
              <a:t>magnitude scales have been </a:t>
            </a:r>
            <a:r>
              <a:rPr lang="en-US" sz="2000" dirty="0" smtClean="0"/>
              <a:t>developed (but Richter is basic one)</a:t>
            </a:r>
            <a:endParaRPr lang="en-US" sz="2000" dirty="0"/>
          </a:p>
          <a:p>
            <a:r>
              <a:rPr lang="en-US" sz="2000" dirty="0"/>
              <a:t>Log scale, so each whole-number increase in magnitude represents a 10-fold increase in wave amplitude, and approximately a 30-fold increase in the amount of energy released.</a:t>
            </a:r>
          </a:p>
        </p:txBody>
      </p:sp>
      <p:pic>
        <p:nvPicPr>
          <p:cNvPr id="87044" name="Picture 4" descr="http://press.princeton.edu/images/k8248.gif"/>
          <p:cNvPicPr>
            <a:picLocks noChangeAspect="1" noChangeArrowheads="1"/>
          </p:cNvPicPr>
          <p:nvPr/>
        </p:nvPicPr>
        <p:blipFill>
          <a:blip r:embed="rId3" cstate="print"/>
          <a:srcRect/>
          <a:stretch>
            <a:fillRect/>
          </a:stretch>
        </p:blipFill>
        <p:spPr bwMode="auto">
          <a:xfrm>
            <a:off x="5204609" y="870126"/>
            <a:ext cx="3939391" cy="5987874"/>
          </a:xfrm>
          <a:prstGeom prst="rect">
            <a:avLst/>
          </a:prstGeom>
          <a:noFill/>
        </p:spPr>
      </p:pic>
      <p:cxnSp>
        <p:nvCxnSpPr>
          <p:cNvPr id="6" name="Straight Connector 5"/>
          <p:cNvCxnSpPr/>
          <p:nvPr/>
        </p:nvCxnSpPr>
        <p:spPr bwMode="auto">
          <a:xfrm>
            <a:off x="0" y="857232"/>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4" name="Picture 4"/>
          <p:cNvPicPr>
            <a:picLocks noGrp="1" noChangeAspect="1" noChangeArrowheads="1"/>
          </p:cNvPicPr>
          <p:nvPr>
            <p:ph idx="1"/>
          </p:nvPr>
        </p:nvPicPr>
        <p:blipFill>
          <a:blip r:embed="rId3" cstate="print">
            <a:lum bright="-18000" contrast="36000"/>
          </a:blip>
          <a:srcRect l="11073" r="11940"/>
          <a:stretch>
            <a:fillRect/>
          </a:stretch>
        </p:blipFill>
        <p:spPr>
          <a:xfrm>
            <a:off x="0" y="0"/>
            <a:ext cx="9144000" cy="6858000"/>
          </a:xfrm>
          <a:noFill/>
          <a:ln/>
        </p:spPr>
      </p:pic>
      <p:sp>
        <p:nvSpPr>
          <p:cNvPr id="92167" name="Text Box 7"/>
          <p:cNvSpPr txBox="1">
            <a:spLocks noChangeArrowheads="1"/>
          </p:cNvSpPr>
          <p:nvPr/>
        </p:nvSpPr>
        <p:spPr bwMode="auto">
          <a:xfrm>
            <a:off x="5214942" y="4286256"/>
            <a:ext cx="2143140" cy="1569660"/>
          </a:xfrm>
          <a:prstGeom prst="rect">
            <a:avLst/>
          </a:prstGeom>
          <a:noFill/>
          <a:ln w="9525">
            <a:noFill/>
            <a:miter lim="800000"/>
            <a:headEnd/>
            <a:tailEnd/>
          </a:ln>
          <a:effectLst/>
        </p:spPr>
        <p:txBody>
          <a:bodyPr wrap="square">
            <a:spAutoFit/>
          </a:bodyPr>
          <a:lstStyle/>
          <a:p>
            <a:pPr algn="l">
              <a:spcBef>
                <a:spcPct val="50000"/>
              </a:spcBef>
            </a:pPr>
            <a:r>
              <a:rPr lang="en-CA" b="1" dirty="0" err="1" smtClean="0">
                <a:solidFill>
                  <a:schemeClr val="bg1"/>
                </a:solidFill>
                <a:latin typeface="+mn-lt"/>
              </a:rPr>
              <a:t>Nomograph</a:t>
            </a:r>
            <a:r>
              <a:rPr lang="en-CA" b="1" dirty="0" smtClean="0">
                <a:solidFill>
                  <a:schemeClr val="bg1"/>
                </a:solidFill>
                <a:latin typeface="+mn-lt"/>
              </a:rPr>
              <a:t> for estimating Richter Magnitude</a:t>
            </a:r>
            <a:endParaRPr lang="en-CA" b="1" dirty="0">
              <a:solidFill>
                <a:schemeClr val="bg1"/>
              </a:solidFill>
              <a:latin typeface="+mn-lt"/>
            </a:endParaRPr>
          </a:p>
        </p:txBody>
      </p:sp>
      <p:sp>
        <p:nvSpPr>
          <p:cNvPr id="6" name="Oval 5"/>
          <p:cNvSpPr/>
          <p:nvPr/>
        </p:nvSpPr>
        <p:spPr bwMode="auto">
          <a:xfrm>
            <a:off x="1500166" y="4000504"/>
            <a:ext cx="214314" cy="21431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7" name="Oval 6"/>
          <p:cNvSpPr/>
          <p:nvPr/>
        </p:nvSpPr>
        <p:spPr bwMode="auto">
          <a:xfrm>
            <a:off x="7643834" y="3714752"/>
            <a:ext cx="214314" cy="214314"/>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cxnSp>
        <p:nvCxnSpPr>
          <p:cNvPr id="9" name="Straight Connector 8"/>
          <p:cNvCxnSpPr>
            <a:stCxn id="6" idx="6"/>
            <a:endCxn id="7" idx="2"/>
          </p:cNvCxnSpPr>
          <p:nvPr/>
        </p:nvCxnSpPr>
        <p:spPr bwMode="auto">
          <a:xfrm flipV="1">
            <a:off x="1714480" y="3821909"/>
            <a:ext cx="5929354" cy="285752"/>
          </a:xfrm>
          <a:prstGeom prst="line">
            <a:avLst/>
          </a:prstGeom>
          <a:solidFill>
            <a:schemeClr val="accent1"/>
          </a:solidFill>
          <a:ln w="34925" cap="flat" cmpd="sng" algn="ctr">
            <a:solidFill>
              <a:schemeClr val="bg1"/>
            </a:solidFill>
            <a:prstDash val="solid"/>
            <a:round/>
            <a:headEnd type="none" w="med" len="med"/>
            <a:tailEnd type="none" w="med" len="med"/>
          </a:ln>
          <a:effectLst/>
        </p:spPr>
      </p:cxnSp>
      <p:sp>
        <p:nvSpPr>
          <p:cNvPr id="10" name="Oval 9"/>
          <p:cNvSpPr/>
          <p:nvPr/>
        </p:nvSpPr>
        <p:spPr bwMode="auto">
          <a:xfrm>
            <a:off x="4286248" y="3571876"/>
            <a:ext cx="714380" cy="71438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5778" name="Picture 2" descr="tabl4-2"/>
          <p:cNvPicPr>
            <a:picLocks noChangeAspect="1" noChangeArrowheads="1"/>
          </p:cNvPicPr>
          <p:nvPr/>
        </p:nvPicPr>
        <p:blipFill>
          <a:blip r:embed="rId3" cstate="print"/>
          <a:srcRect/>
          <a:stretch>
            <a:fillRect/>
          </a:stretch>
        </p:blipFill>
        <p:spPr bwMode="auto">
          <a:xfrm>
            <a:off x="0" y="0"/>
            <a:ext cx="9144000" cy="5749267"/>
          </a:xfrm>
          <a:prstGeom prst="rect">
            <a:avLst/>
          </a:prstGeom>
          <a:noFill/>
          <a:ln w="9525">
            <a:noFill/>
            <a:miter lim="800000"/>
            <a:headEnd/>
            <a:tailEnd/>
          </a:ln>
        </p:spPr>
      </p:pic>
      <p:sp>
        <p:nvSpPr>
          <p:cNvPr id="75779" name="Rectangle 3"/>
          <p:cNvSpPr>
            <a:spLocks noGrp="1" noChangeArrowheads="1"/>
          </p:cNvSpPr>
          <p:nvPr>
            <p:ph type="title" idx="4294967295"/>
          </p:nvPr>
        </p:nvSpPr>
        <p:spPr/>
        <p:txBody>
          <a:bodyPr/>
          <a:lstStyle/>
          <a:p>
            <a:pPr eaLnBrk="1" hangingPunct="1"/>
            <a:r>
              <a:rPr lang="en-US" sz="1200" smtClean="0"/>
              <a:t>Table 4.2</a:t>
            </a:r>
          </a:p>
        </p:txBody>
      </p:sp>
      <p:sp>
        <p:nvSpPr>
          <p:cNvPr id="4" name="Rectangle 1"/>
          <p:cNvSpPr>
            <a:spLocks noChangeArrowheads="1"/>
          </p:cNvSpPr>
          <p:nvPr/>
        </p:nvSpPr>
        <p:spPr bwMode="auto">
          <a:xfrm>
            <a:off x="2143108" y="5929330"/>
            <a:ext cx="4786314"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pPr>
            <a:r>
              <a:rPr kumimoji="0" lang="en-CA" sz="3600" b="0" i="0" u="none" strike="noStrike" cap="none" normalizeH="0" baseline="0" dirty="0" smtClean="0">
                <a:ln>
                  <a:noFill/>
                </a:ln>
                <a:solidFill>
                  <a:srgbClr val="FFFFFF"/>
                </a:solidFill>
                <a:effectLst/>
                <a:latin typeface="Calibri" pitchFamily="34" charset="0"/>
                <a:ea typeface="Calibri" pitchFamily="34" charset="0"/>
                <a:cs typeface="Times New Roman" pitchFamily="18" charset="0"/>
              </a:rPr>
              <a:t>Log E = 11.8 + 1.5M</a:t>
            </a:r>
            <a:r>
              <a:rPr kumimoji="0" lang="en-CA" sz="3600" b="0" i="0" u="none" strike="noStrike" cap="none" normalizeH="0" baseline="-30000" dirty="0" smtClean="0">
                <a:ln>
                  <a:noFill/>
                </a:ln>
                <a:solidFill>
                  <a:srgbClr val="FFFFFF"/>
                </a:solidFill>
                <a:effectLst/>
                <a:latin typeface="Calibri" pitchFamily="34" charset="0"/>
                <a:ea typeface="Calibri" pitchFamily="34" charset="0"/>
                <a:cs typeface="Times New Roman" pitchFamily="18" charset="0"/>
              </a:rPr>
              <a:t>L</a:t>
            </a:r>
            <a:endParaRPr kumimoji="0" lang="en-CA" sz="3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770" name="Picture 2" descr="abb50342_0425"/>
          <p:cNvPicPr>
            <a:picLocks noChangeAspect="1" noChangeArrowheads="1"/>
          </p:cNvPicPr>
          <p:nvPr/>
        </p:nvPicPr>
        <p:blipFill>
          <a:blip r:embed="rId3" cstate="print"/>
          <a:srcRect/>
          <a:stretch>
            <a:fillRect/>
          </a:stretch>
        </p:blipFill>
        <p:spPr bwMode="auto">
          <a:xfrm>
            <a:off x="0" y="0"/>
            <a:ext cx="4357718" cy="6881706"/>
          </a:xfrm>
          <a:prstGeom prst="rect">
            <a:avLst/>
          </a:prstGeom>
          <a:noFill/>
          <a:ln w="9525">
            <a:noFill/>
            <a:miter lim="800000"/>
            <a:headEnd/>
            <a:tailEnd/>
          </a:ln>
        </p:spPr>
      </p:pic>
      <p:sp>
        <p:nvSpPr>
          <p:cNvPr id="4" name="TextBox 3"/>
          <p:cNvSpPr txBox="1"/>
          <p:nvPr/>
        </p:nvSpPr>
        <p:spPr>
          <a:xfrm>
            <a:off x="4429124" y="1986685"/>
            <a:ext cx="4714876" cy="2585323"/>
          </a:xfrm>
          <a:prstGeom prst="rect">
            <a:avLst/>
          </a:prstGeom>
          <a:noFill/>
        </p:spPr>
        <p:txBody>
          <a:bodyPr wrap="square" rtlCol="0">
            <a:spAutoFit/>
          </a:bodyPr>
          <a:lstStyle/>
          <a:p>
            <a:r>
              <a:rPr lang="en-CA" sz="5400" dirty="0" smtClean="0">
                <a:solidFill>
                  <a:schemeClr val="bg1"/>
                </a:solidFill>
                <a:latin typeface="+mn-lt"/>
              </a:rPr>
              <a:t>ENERGY RELEASE COMPARISONS </a:t>
            </a:r>
            <a:endParaRPr lang="en-CA" sz="5400" dirty="0">
              <a:solidFill>
                <a:schemeClr val="bg1"/>
              </a:solidFill>
              <a:latin typeface="+mn-lt"/>
            </a:endParaRPr>
          </a:p>
        </p:txBody>
      </p:sp>
      <p:cxnSp>
        <p:nvCxnSpPr>
          <p:cNvPr id="10" name="Straight Connector 9"/>
          <p:cNvCxnSpPr/>
          <p:nvPr/>
        </p:nvCxnSpPr>
        <p:spPr bwMode="auto">
          <a:xfrm rot="5400000" flipH="1" flipV="1">
            <a:off x="-35751" y="3178967"/>
            <a:ext cx="6072230" cy="1588"/>
          </a:xfrm>
          <a:prstGeom prst="line">
            <a:avLst/>
          </a:prstGeom>
          <a:solidFill>
            <a:schemeClr val="accent1"/>
          </a:solidFill>
          <a:ln w="9525"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0882" name="Picture 2" descr="http://inapcache.boston.com/universal/site_graphics/blogs/bigpicture/sumatraquake_10_05/s20_20618555.jpg"/>
          <p:cNvPicPr>
            <a:picLocks noChangeAspect="1" noChangeArrowheads="1"/>
          </p:cNvPicPr>
          <p:nvPr/>
        </p:nvPicPr>
        <p:blipFill>
          <a:blip r:embed="rId3" cstate="print"/>
          <a:srcRect/>
          <a:stretch>
            <a:fillRect/>
          </a:stretch>
        </p:blipFill>
        <p:spPr bwMode="auto">
          <a:xfrm>
            <a:off x="0" y="332656"/>
            <a:ext cx="9144000" cy="6142182"/>
          </a:xfrm>
          <a:prstGeom prst="rect">
            <a:avLst/>
          </a:prstGeom>
          <a:noFill/>
        </p:spPr>
      </p:pic>
      <p:sp>
        <p:nvSpPr>
          <p:cNvPr id="4" name="TextBox 3"/>
          <p:cNvSpPr txBox="1"/>
          <p:nvPr/>
        </p:nvSpPr>
        <p:spPr>
          <a:xfrm>
            <a:off x="0" y="692696"/>
            <a:ext cx="6444208" cy="461665"/>
          </a:xfrm>
          <a:prstGeom prst="rect">
            <a:avLst/>
          </a:prstGeom>
          <a:noFill/>
        </p:spPr>
        <p:txBody>
          <a:bodyPr wrap="square" rtlCol="0">
            <a:spAutoFit/>
          </a:bodyPr>
          <a:lstStyle/>
          <a:p>
            <a:r>
              <a:rPr lang="en-CA" b="1" dirty="0" smtClean="0">
                <a:solidFill>
                  <a:schemeClr val="bg1"/>
                </a:solidFill>
                <a:latin typeface="Calibri" pitchFamily="34" charset="0"/>
              </a:rPr>
              <a:t>EARTHQUAKE INTENSITY </a:t>
            </a:r>
            <a:endParaRPr lang="en-CA"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87015"/>
            <a:ext cx="9144000" cy="461665"/>
          </a:xfrm>
          <a:prstGeom prst="rect">
            <a:avLst/>
          </a:prstGeom>
          <a:noFill/>
        </p:spPr>
        <p:txBody>
          <a:bodyPr wrap="square" rtlCol="0">
            <a:spAutoFit/>
          </a:bodyPr>
          <a:lstStyle/>
          <a:p>
            <a:r>
              <a:rPr lang="en-CA" b="1" dirty="0" smtClean="0">
                <a:solidFill>
                  <a:schemeClr val="bg1"/>
                </a:solidFill>
                <a:latin typeface="+mn-lt"/>
              </a:rPr>
              <a:t>EARTHQUAKE INTENSITY: MODIFIED MERCALLI INTENSITY SCALE</a:t>
            </a:r>
            <a:endParaRPr lang="en-CA" b="1" dirty="0">
              <a:solidFill>
                <a:schemeClr val="bg1"/>
              </a:solidFill>
              <a:latin typeface="+mn-lt"/>
            </a:endParaRPr>
          </a:p>
        </p:txBody>
      </p:sp>
      <p:sp>
        <p:nvSpPr>
          <p:cNvPr id="4" name="TextBox 3"/>
          <p:cNvSpPr txBox="1"/>
          <p:nvPr/>
        </p:nvSpPr>
        <p:spPr>
          <a:xfrm>
            <a:off x="179512" y="908720"/>
            <a:ext cx="4608512" cy="5632311"/>
          </a:xfrm>
          <a:prstGeom prst="rect">
            <a:avLst/>
          </a:prstGeom>
          <a:noFill/>
        </p:spPr>
        <p:txBody>
          <a:bodyPr wrap="square" rtlCol="0">
            <a:spAutoFit/>
          </a:bodyPr>
          <a:lstStyle/>
          <a:p>
            <a:pPr algn="l">
              <a:buFont typeface="Arial" pitchFamily="34" charset="0"/>
              <a:buChar char="•"/>
            </a:pPr>
            <a:r>
              <a:rPr lang="en-CA" dirty="0" smtClean="0">
                <a:solidFill>
                  <a:schemeClr val="bg1"/>
                </a:solidFill>
                <a:latin typeface="+mn-lt"/>
              </a:rPr>
              <a:t>Qualitative description of the effects of an earthquake at a particular location, as evidenced by observed damage and human reactions at that location</a:t>
            </a:r>
          </a:p>
          <a:p>
            <a:pPr algn="l">
              <a:buFont typeface="Arial" pitchFamily="34" charset="0"/>
              <a:buChar char="•"/>
            </a:pPr>
            <a:endParaRPr lang="en-CA" dirty="0" smtClean="0">
              <a:solidFill>
                <a:schemeClr val="bg1"/>
              </a:solidFill>
              <a:latin typeface="+mn-lt"/>
            </a:endParaRPr>
          </a:p>
          <a:p>
            <a:pPr algn="l">
              <a:buFont typeface="Arial" pitchFamily="34" charset="0"/>
              <a:buChar char="•"/>
            </a:pPr>
            <a:r>
              <a:rPr lang="en-CA" dirty="0" smtClean="0">
                <a:solidFill>
                  <a:schemeClr val="bg1"/>
                </a:solidFill>
                <a:latin typeface="+mn-lt"/>
              </a:rPr>
              <a:t>Can be used to retroactively estimate magnitude and </a:t>
            </a:r>
            <a:r>
              <a:rPr lang="en-CA" dirty="0" err="1" smtClean="0">
                <a:solidFill>
                  <a:schemeClr val="bg1"/>
                </a:solidFill>
                <a:latin typeface="+mn-lt"/>
              </a:rPr>
              <a:t>epicentral</a:t>
            </a:r>
            <a:r>
              <a:rPr lang="en-CA" dirty="0" smtClean="0">
                <a:solidFill>
                  <a:schemeClr val="bg1"/>
                </a:solidFill>
                <a:latin typeface="+mn-lt"/>
              </a:rPr>
              <a:t> location of pre-instrumental earthquakes</a:t>
            </a:r>
          </a:p>
          <a:p>
            <a:pPr algn="l">
              <a:buFont typeface="Arial" pitchFamily="34" charset="0"/>
              <a:buChar char="•"/>
            </a:pPr>
            <a:endParaRPr lang="en-CA" dirty="0" smtClean="0">
              <a:solidFill>
                <a:schemeClr val="bg1"/>
              </a:solidFill>
              <a:latin typeface="+mn-lt"/>
            </a:endParaRPr>
          </a:p>
          <a:p>
            <a:pPr algn="l">
              <a:buFont typeface="Arial" pitchFamily="34" charset="0"/>
              <a:buChar char="•"/>
            </a:pPr>
            <a:r>
              <a:rPr lang="en-CA" dirty="0" smtClean="0">
                <a:solidFill>
                  <a:schemeClr val="bg1"/>
                </a:solidFill>
                <a:latin typeface="+mn-lt"/>
              </a:rPr>
              <a:t>Also used to estimate strong ground motion levels in different regions and loss estimation in an earthquake-struck zone</a:t>
            </a:r>
            <a:endParaRPr lang="en-CA" dirty="0">
              <a:solidFill>
                <a:schemeClr val="bg1"/>
              </a:solidFill>
              <a:latin typeface="+mn-lt"/>
            </a:endParaRPr>
          </a:p>
        </p:txBody>
      </p:sp>
      <p:pic>
        <p:nvPicPr>
          <p:cNvPr id="86018" name="Picture 2" descr="http://www.ucmp.berkeley.edu/education/dynamic/session2/images_sess2/Mercalli.jpg"/>
          <p:cNvPicPr>
            <a:picLocks noChangeAspect="1" noChangeArrowheads="1"/>
          </p:cNvPicPr>
          <p:nvPr/>
        </p:nvPicPr>
        <p:blipFill>
          <a:blip r:embed="rId3" cstate="print"/>
          <a:srcRect/>
          <a:stretch>
            <a:fillRect/>
          </a:stretch>
        </p:blipFill>
        <p:spPr bwMode="auto">
          <a:xfrm>
            <a:off x="5715009" y="689353"/>
            <a:ext cx="2357454" cy="2239581"/>
          </a:xfrm>
          <a:prstGeom prst="rect">
            <a:avLst/>
          </a:prstGeom>
          <a:noFill/>
        </p:spPr>
      </p:pic>
      <p:cxnSp>
        <p:nvCxnSpPr>
          <p:cNvPr id="7" name="Straight Connector 6"/>
          <p:cNvCxnSpPr/>
          <p:nvPr/>
        </p:nvCxnSpPr>
        <p:spPr bwMode="auto">
          <a:xfrm>
            <a:off x="0" y="620688"/>
            <a:ext cx="914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p:cNvSpPr txBox="1"/>
          <p:nvPr/>
        </p:nvSpPr>
        <p:spPr>
          <a:xfrm>
            <a:off x="5700758" y="2643182"/>
            <a:ext cx="1800200" cy="307777"/>
          </a:xfrm>
          <a:prstGeom prst="rect">
            <a:avLst/>
          </a:prstGeom>
          <a:noFill/>
        </p:spPr>
        <p:txBody>
          <a:bodyPr wrap="square" rtlCol="0">
            <a:spAutoFit/>
          </a:bodyPr>
          <a:lstStyle/>
          <a:p>
            <a:pPr algn="l"/>
            <a:r>
              <a:rPr lang="en-CA" sz="1400" i="1" dirty="0" smtClean="0">
                <a:solidFill>
                  <a:schemeClr val="bg1"/>
                </a:solidFill>
                <a:latin typeface="+mn-lt"/>
              </a:rPr>
              <a:t>Giuseppe </a:t>
            </a:r>
            <a:r>
              <a:rPr lang="en-CA" sz="1400" i="1" dirty="0" err="1" smtClean="0">
                <a:solidFill>
                  <a:schemeClr val="bg1"/>
                </a:solidFill>
                <a:latin typeface="+mn-lt"/>
              </a:rPr>
              <a:t>Mercalli</a:t>
            </a:r>
            <a:r>
              <a:rPr lang="en-CA" sz="1400" i="1" dirty="0" smtClean="0">
                <a:solidFill>
                  <a:schemeClr val="bg1"/>
                </a:solidFill>
                <a:latin typeface="+mn-lt"/>
              </a:rPr>
              <a:t> </a:t>
            </a:r>
            <a:endParaRPr lang="en-CA" sz="1400" i="1" dirty="0">
              <a:solidFill>
                <a:schemeClr val="bg1"/>
              </a:solidFill>
              <a:latin typeface="+mn-lt"/>
            </a:endParaRPr>
          </a:p>
        </p:txBody>
      </p:sp>
      <p:pic>
        <p:nvPicPr>
          <p:cNvPr id="9" name="Picture 8" descr="NZ 1968.jpg"/>
          <p:cNvPicPr>
            <a:picLocks noChangeAspect="1"/>
          </p:cNvPicPr>
          <p:nvPr/>
        </p:nvPicPr>
        <p:blipFill>
          <a:blip r:embed="rId4" cstate="print"/>
          <a:stretch>
            <a:fillRect/>
          </a:stretch>
        </p:blipFill>
        <p:spPr>
          <a:xfrm>
            <a:off x="5730055" y="3000372"/>
            <a:ext cx="2342407" cy="3643314"/>
          </a:xfrm>
          <a:prstGeom prst="rect">
            <a:avLst/>
          </a:prstGeom>
        </p:spPr>
      </p:pic>
      <p:sp>
        <p:nvSpPr>
          <p:cNvPr id="10" name="TextBox 9"/>
          <p:cNvSpPr txBox="1"/>
          <p:nvPr/>
        </p:nvSpPr>
        <p:spPr>
          <a:xfrm>
            <a:off x="5715008" y="3000372"/>
            <a:ext cx="2000264" cy="307777"/>
          </a:xfrm>
          <a:prstGeom prst="rect">
            <a:avLst/>
          </a:prstGeom>
          <a:noFill/>
        </p:spPr>
        <p:txBody>
          <a:bodyPr wrap="square" rtlCol="0">
            <a:spAutoFit/>
          </a:bodyPr>
          <a:lstStyle/>
          <a:p>
            <a:pPr algn="l"/>
            <a:r>
              <a:rPr lang="en-CA" sz="1400" i="1" dirty="0" smtClean="0">
                <a:latin typeface="+mn-lt"/>
              </a:rPr>
              <a:t>1968 NZ Quake</a:t>
            </a:r>
            <a:endParaRPr lang="en-CA" sz="1400" i="1" dirty="0">
              <a:latin typeface="+mn-l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8" descr="http://www.ce.washington.edu/~liquefaction/selectpiclique/kobe95/portgraben.jpg"/>
          <p:cNvPicPr>
            <a:picLocks noChangeAspect="1" noChangeArrowheads="1"/>
          </p:cNvPicPr>
          <p:nvPr/>
        </p:nvPicPr>
        <p:blipFill>
          <a:blip r:embed="rId3" cstate="print"/>
          <a:srcRect/>
          <a:stretch>
            <a:fillRect/>
          </a:stretch>
        </p:blipFill>
        <p:spPr bwMode="auto">
          <a:xfrm>
            <a:off x="0" y="357166"/>
            <a:ext cx="9114443" cy="6072206"/>
          </a:xfrm>
          <a:prstGeom prst="rect">
            <a:avLst/>
          </a:prstGeom>
          <a:noFill/>
        </p:spPr>
      </p:pic>
      <p:sp>
        <p:nvSpPr>
          <p:cNvPr id="3" name="TextBox 2"/>
          <p:cNvSpPr txBox="1"/>
          <p:nvPr/>
        </p:nvSpPr>
        <p:spPr>
          <a:xfrm>
            <a:off x="0" y="6488668"/>
            <a:ext cx="9144000" cy="369332"/>
          </a:xfrm>
          <a:prstGeom prst="rect">
            <a:avLst/>
          </a:prstGeom>
          <a:noFill/>
        </p:spPr>
        <p:txBody>
          <a:bodyPr wrap="square" rtlCol="0">
            <a:spAutoFit/>
          </a:bodyPr>
          <a:lstStyle/>
          <a:p>
            <a:pPr algn="l"/>
            <a:r>
              <a:rPr lang="en-CA" sz="1800" i="1" dirty="0" smtClean="0">
                <a:solidFill>
                  <a:schemeClr val="bg1"/>
                </a:solidFill>
                <a:latin typeface="+mn-lt"/>
              </a:rPr>
              <a:t>1995 Kobe Earthquake; Liquefaction of artificial islands and destruction of port facilities </a:t>
            </a:r>
            <a:endParaRPr lang="en-CA" sz="1800" i="1" dirty="0">
              <a:solidFill>
                <a:schemeClr val="bg1"/>
              </a:solidFill>
              <a:latin typeface="+mn-l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62" name="Picture 2"/>
          <p:cNvPicPr>
            <a:picLocks noChangeAspect="1" noChangeArrowheads="1"/>
          </p:cNvPicPr>
          <p:nvPr/>
        </p:nvPicPr>
        <p:blipFill>
          <a:blip r:embed="rId3" cstate="print">
            <a:lum bright="-24000" contrast="24000"/>
          </a:blip>
          <a:srcRect l="28334" t="5556" r="28333" b="1085"/>
          <a:stretch>
            <a:fillRect/>
          </a:stretch>
        </p:blipFill>
        <p:spPr bwMode="auto">
          <a:xfrm>
            <a:off x="0" y="0"/>
            <a:ext cx="4056063" cy="6858000"/>
          </a:xfrm>
          <a:prstGeom prst="rect">
            <a:avLst/>
          </a:prstGeom>
          <a:noFill/>
          <a:ln w="9525">
            <a:solidFill>
              <a:srgbClr val="FF0000"/>
            </a:solidFill>
            <a:miter lim="800000"/>
            <a:headEnd/>
            <a:tailEnd/>
          </a:ln>
          <a:effectLst/>
        </p:spPr>
      </p:pic>
      <p:sp>
        <p:nvSpPr>
          <p:cNvPr id="296964" name="Rectangle 4"/>
          <p:cNvSpPr>
            <a:spLocks noGrp="1" noChangeArrowheads="1"/>
          </p:cNvSpPr>
          <p:nvPr>
            <p:ph/>
          </p:nvPr>
        </p:nvSpPr>
        <p:spPr>
          <a:xfrm>
            <a:off x="4071934" y="1285860"/>
            <a:ext cx="5072066" cy="5327650"/>
          </a:xfrm>
        </p:spPr>
        <p:txBody>
          <a:bodyPr/>
          <a:lstStyle/>
          <a:p>
            <a:pPr>
              <a:buFontTx/>
              <a:buNone/>
            </a:pPr>
            <a:r>
              <a:rPr lang="en-US" sz="2400" dirty="0" smtClean="0"/>
              <a:t>Subjective/qualitative </a:t>
            </a:r>
            <a:r>
              <a:rPr lang="en-US" sz="2400" dirty="0"/>
              <a:t>measure of damage due to earthquake</a:t>
            </a:r>
            <a:r>
              <a:rPr lang="en-US" sz="2400" dirty="0" smtClean="0"/>
              <a:t>.</a:t>
            </a:r>
          </a:p>
          <a:p>
            <a:pPr>
              <a:buFontTx/>
              <a:buNone/>
            </a:pPr>
            <a:endParaRPr lang="en-US" sz="1000" dirty="0"/>
          </a:p>
          <a:p>
            <a:pPr>
              <a:buFontTx/>
              <a:buNone/>
            </a:pPr>
            <a:r>
              <a:rPr lang="en-US" sz="2400" b="1" dirty="0"/>
              <a:t>Intensity depends on</a:t>
            </a:r>
            <a:r>
              <a:rPr lang="en-US" sz="2400" dirty="0"/>
              <a:t>: </a:t>
            </a:r>
            <a:endParaRPr lang="en-US" sz="2400" dirty="0" smtClean="0"/>
          </a:p>
          <a:p>
            <a:pPr marL="457200" indent="-457200">
              <a:buFont typeface="+mj-lt"/>
              <a:buAutoNum type="arabicPeriod"/>
            </a:pPr>
            <a:r>
              <a:rPr lang="en-US" sz="2400" dirty="0" smtClean="0"/>
              <a:t>Earthquake Magnitude </a:t>
            </a:r>
            <a:endParaRPr lang="en-US" sz="2400" dirty="0"/>
          </a:p>
          <a:p>
            <a:pPr marL="457200" indent="-457200">
              <a:buFont typeface="+mj-lt"/>
              <a:buAutoNum type="arabicPeriod"/>
            </a:pPr>
            <a:r>
              <a:rPr lang="en-US" sz="2400" dirty="0"/>
              <a:t>Distance from </a:t>
            </a:r>
            <a:r>
              <a:rPr lang="en-US" sz="2400" dirty="0" smtClean="0"/>
              <a:t>epicenter  </a:t>
            </a:r>
            <a:endParaRPr lang="en-US" sz="2400" dirty="0"/>
          </a:p>
          <a:p>
            <a:pPr marL="457200" indent="-457200">
              <a:buFont typeface="+mj-lt"/>
              <a:buAutoNum type="arabicPeriod"/>
            </a:pPr>
            <a:r>
              <a:rPr lang="en-US" sz="2400" dirty="0"/>
              <a:t>Focal depth of </a:t>
            </a:r>
            <a:r>
              <a:rPr lang="en-US" sz="2400" dirty="0" smtClean="0"/>
              <a:t>earthquake</a:t>
            </a:r>
            <a:endParaRPr lang="en-US" sz="2400" dirty="0"/>
          </a:p>
          <a:p>
            <a:pPr marL="457200" indent="-457200">
              <a:buFont typeface="+mj-lt"/>
              <a:buAutoNum type="arabicPeriod"/>
            </a:pPr>
            <a:r>
              <a:rPr lang="en-US" sz="2400" dirty="0" smtClean="0"/>
              <a:t>Foundation materials </a:t>
            </a:r>
            <a:endParaRPr lang="en-US" sz="2400" dirty="0"/>
          </a:p>
          <a:p>
            <a:pPr marL="457200" indent="-457200">
              <a:buFont typeface="+mj-lt"/>
              <a:buAutoNum type="arabicPeriod"/>
            </a:pPr>
            <a:r>
              <a:rPr lang="en-US" sz="2400" dirty="0" smtClean="0"/>
              <a:t>Type </a:t>
            </a:r>
            <a:r>
              <a:rPr lang="en-US" sz="2400" dirty="0"/>
              <a:t>of building construction</a:t>
            </a:r>
          </a:p>
          <a:p>
            <a:pPr marL="457200" indent="-457200">
              <a:buFont typeface="+mj-lt"/>
              <a:buAutoNum type="arabicPeriod"/>
            </a:pPr>
            <a:r>
              <a:rPr lang="en-US" sz="2400" dirty="0"/>
              <a:t>Duration of </a:t>
            </a:r>
            <a:r>
              <a:rPr lang="en-US" sz="2400" dirty="0" smtClean="0"/>
              <a:t>shaking</a:t>
            </a:r>
            <a:endParaRPr lang="en-US" sz="2400" dirty="0"/>
          </a:p>
          <a:p>
            <a:pPr>
              <a:buFontTx/>
              <a:buNone/>
            </a:pPr>
            <a:endParaRPr lang="en-US" sz="2400" dirty="0"/>
          </a:p>
          <a:p>
            <a:pPr>
              <a:buFontTx/>
              <a:buNone/>
            </a:pPr>
            <a:r>
              <a:rPr lang="en-US" sz="2400" dirty="0"/>
              <a:t> </a:t>
            </a:r>
            <a:r>
              <a:rPr lang="en-US" sz="2400" b="1" dirty="0">
                <a:solidFill>
                  <a:schemeClr val="accent2"/>
                </a:solidFill>
              </a:rPr>
              <a:t>Modified </a:t>
            </a:r>
            <a:r>
              <a:rPr lang="en-US" sz="2400" b="1" dirty="0" err="1">
                <a:solidFill>
                  <a:schemeClr val="accent2"/>
                </a:solidFill>
              </a:rPr>
              <a:t>Mercalli</a:t>
            </a:r>
            <a:r>
              <a:rPr lang="en-US" sz="2400" b="1" dirty="0">
                <a:solidFill>
                  <a:schemeClr val="accent2"/>
                </a:solidFill>
              </a:rPr>
              <a:t> Intensity </a:t>
            </a:r>
            <a:r>
              <a:rPr lang="en-US" sz="2400" b="1" dirty="0" smtClean="0">
                <a:solidFill>
                  <a:schemeClr val="accent2"/>
                </a:solidFill>
              </a:rPr>
              <a:t>Scale</a:t>
            </a:r>
            <a:endParaRPr lang="en-CA" sz="2400" b="1" dirty="0">
              <a:solidFill>
                <a:schemeClr val="accent2"/>
              </a:solidFill>
            </a:endParaRPr>
          </a:p>
        </p:txBody>
      </p:sp>
      <p:sp>
        <p:nvSpPr>
          <p:cNvPr id="296965" name="Text Box 5"/>
          <p:cNvSpPr txBox="1">
            <a:spLocks noChangeArrowheads="1"/>
          </p:cNvSpPr>
          <p:nvPr/>
        </p:nvSpPr>
        <p:spPr bwMode="auto">
          <a:xfrm>
            <a:off x="4071934" y="357166"/>
            <a:ext cx="4919666" cy="646331"/>
          </a:xfrm>
          <a:prstGeom prst="rect">
            <a:avLst/>
          </a:prstGeom>
          <a:noFill/>
          <a:ln w="9525">
            <a:noFill/>
            <a:miter lim="800000"/>
            <a:headEnd/>
            <a:tailEnd/>
          </a:ln>
          <a:effectLst/>
        </p:spPr>
        <p:txBody>
          <a:bodyPr wrap="square">
            <a:spAutoFit/>
          </a:bodyPr>
          <a:lstStyle/>
          <a:p>
            <a:pPr>
              <a:spcBef>
                <a:spcPct val="50000"/>
              </a:spcBef>
            </a:pPr>
            <a:r>
              <a:rPr lang="en-US" sz="3600" b="1" dirty="0" smtClean="0">
                <a:latin typeface="+mn-lt"/>
              </a:rPr>
              <a:t>EARTHQUAKE INTENSITY</a:t>
            </a:r>
            <a:endParaRPr lang="en-CA" sz="3600" b="1" dirty="0">
              <a:latin typeface="+mn-lt"/>
            </a:endParaRPr>
          </a:p>
        </p:txBody>
      </p:sp>
      <p:cxnSp>
        <p:nvCxnSpPr>
          <p:cNvPr id="6" name="Straight Connector 5"/>
          <p:cNvCxnSpPr/>
          <p:nvPr/>
        </p:nvCxnSpPr>
        <p:spPr bwMode="auto">
          <a:xfrm>
            <a:off x="4071934" y="1142984"/>
            <a:ext cx="5072066"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7826" name="Picture 2" descr="tabl4-4"/>
          <p:cNvPicPr>
            <a:picLocks noChangeAspect="1" noChangeArrowheads="1"/>
          </p:cNvPicPr>
          <p:nvPr/>
        </p:nvPicPr>
        <p:blipFill>
          <a:blip r:embed="rId3" cstate="print"/>
          <a:srcRect/>
          <a:stretch>
            <a:fillRect/>
          </a:stretch>
        </p:blipFill>
        <p:spPr bwMode="auto">
          <a:xfrm>
            <a:off x="642910" y="23508"/>
            <a:ext cx="7858180" cy="6813628"/>
          </a:xfrm>
          <a:prstGeom prst="rect">
            <a:avLst/>
          </a:prstGeom>
          <a:noFill/>
          <a:ln w="9525">
            <a:noFill/>
            <a:miter lim="800000"/>
            <a:headEnd/>
            <a:tailEnd/>
          </a:ln>
        </p:spPr>
      </p:pic>
      <p:sp>
        <p:nvSpPr>
          <p:cNvPr id="77827" name="Rectangle 3"/>
          <p:cNvSpPr>
            <a:spLocks noGrp="1" noChangeArrowheads="1"/>
          </p:cNvSpPr>
          <p:nvPr>
            <p:ph type="title" idx="4294967295"/>
          </p:nvPr>
        </p:nvSpPr>
        <p:spPr/>
        <p:txBody>
          <a:bodyPr/>
          <a:lstStyle/>
          <a:p>
            <a:pPr eaLnBrk="1" hangingPunct="1"/>
            <a:r>
              <a:rPr lang="en-US" sz="1200" smtClean="0"/>
              <a:t>Table 4.4</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3794" name="Picture 2" descr="abb50342_0427"/>
          <p:cNvPicPr>
            <a:picLocks noChangeAspect="1" noChangeArrowheads="1"/>
          </p:cNvPicPr>
          <p:nvPr/>
        </p:nvPicPr>
        <p:blipFill>
          <a:blip r:embed="rId3" cstate="print"/>
          <a:srcRect/>
          <a:stretch>
            <a:fillRect/>
          </a:stretch>
        </p:blipFill>
        <p:spPr bwMode="auto">
          <a:xfrm>
            <a:off x="0" y="0"/>
            <a:ext cx="6444555" cy="6892806"/>
          </a:xfrm>
          <a:prstGeom prst="rect">
            <a:avLst/>
          </a:prstGeom>
          <a:noFill/>
          <a:ln w="9525">
            <a:noFill/>
            <a:miter lim="800000"/>
            <a:headEnd/>
            <a:tailEnd/>
          </a:ln>
        </p:spPr>
      </p:pic>
      <p:sp>
        <p:nvSpPr>
          <p:cNvPr id="33795" name="Rectangle 3"/>
          <p:cNvSpPr>
            <a:spLocks noGrp="1" noChangeArrowheads="1"/>
          </p:cNvSpPr>
          <p:nvPr>
            <p:ph type="title" idx="4294967295"/>
          </p:nvPr>
        </p:nvSpPr>
        <p:spPr/>
        <p:txBody>
          <a:bodyPr/>
          <a:lstStyle/>
          <a:p>
            <a:pPr eaLnBrk="1" hangingPunct="1"/>
            <a:r>
              <a:rPr lang="en-US" sz="1200" smtClean="0"/>
              <a:t>Fig. 4.27</a:t>
            </a:r>
          </a:p>
        </p:txBody>
      </p:sp>
      <p:sp>
        <p:nvSpPr>
          <p:cNvPr id="4" name="TextBox 3"/>
          <p:cNvSpPr txBox="1"/>
          <p:nvPr/>
        </p:nvSpPr>
        <p:spPr>
          <a:xfrm>
            <a:off x="6500826" y="1500174"/>
            <a:ext cx="2643174" cy="3539430"/>
          </a:xfrm>
          <a:prstGeom prst="rect">
            <a:avLst/>
          </a:prstGeom>
          <a:noFill/>
        </p:spPr>
        <p:txBody>
          <a:bodyPr wrap="square" rtlCol="0">
            <a:spAutoFit/>
          </a:bodyPr>
          <a:lstStyle/>
          <a:p>
            <a:pPr algn="l"/>
            <a:r>
              <a:rPr lang="en-CA" sz="2800" b="1" dirty="0" smtClean="0">
                <a:solidFill>
                  <a:schemeClr val="bg1"/>
                </a:solidFill>
                <a:latin typeface="+mj-lt"/>
              </a:rPr>
              <a:t>Contour map of </a:t>
            </a:r>
            <a:r>
              <a:rPr lang="en-CA" sz="2800" b="1" dirty="0" err="1" smtClean="0">
                <a:solidFill>
                  <a:schemeClr val="bg1"/>
                </a:solidFill>
                <a:latin typeface="+mj-lt"/>
              </a:rPr>
              <a:t>Mercalli</a:t>
            </a:r>
            <a:r>
              <a:rPr lang="en-CA" sz="2800" b="1" dirty="0" smtClean="0">
                <a:solidFill>
                  <a:schemeClr val="bg1"/>
                </a:solidFill>
                <a:latin typeface="+mj-lt"/>
              </a:rPr>
              <a:t> Intensities (</a:t>
            </a:r>
            <a:r>
              <a:rPr lang="en-CA" sz="2800" b="1" dirty="0" err="1" smtClean="0">
                <a:solidFill>
                  <a:schemeClr val="bg1"/>
                </a:solidFill>
                <a:latin typeface="+mj-lt"/>
              </a:rPr>
              <a:t>isoseismal</a:t>
            </a:r>
            <a:r>
              <a:rPr lang="en-CA" sz="2800" b="1" dirty="0" smtClean="0">
                <a:solidFill>
                  <a:schemeClr val="bg1"/>
                </a:solidFill>
                <a:latin typeface="+mj-lt"/>
              </a:rPr>
              <a:t> map) from the 1971 M6.6 San Fernando Earthquake, CA</a:t>
            </a:r>
            <a:endParaRPr lang="en-CA" sz="2800" b="1" dirty="0">
              <a:solidFill>
                <a:schemeClr val="bg1"/>
              </a:solidFill>
              <a:latin typeface="+mj-lt"/>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8850" name="Picture 2" descr="tabl4-5"/>
          <p:cNvPicPr>
            <a:picLocks noChangeAspect="1" noChangeArrowheads="1"/>
          </p:cNvPicPr>
          <p:nvPr/>
        </p:nvPicPr>
        <p:blipFill>
          <a:blip r:embed="rId3" cstate="print"/>
          <a:srcRect/>
          <a:stretch>
            <a:fillRect/>
          </a:stretch>
        </p:blipFill>
        <p:spPr bwMode="auto">
          <a:xfrm>
            <a:off x="-52374" y="1000108"/>
            <a:ext cx="9196374" cy="384172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PGA.jpg"/>
          <p:cNvPicPr>
            <a:picLocks noChangeAspect="1"/>
          </p:cNvPicPr>
          <p:nvPr/>
        </p:nvPicPr>
        <p:blipFill>
          <a:blip r:embed="rId3" cstate="print"/>
          <a:stretch>
            <a:fillRect/>
          </a:stretch>
        </p:blipFill>
        <p:spPr>
          <a:xfrm>
            <a:off x="-1" y="71414"/>
            <a:ext cx="9148837" cy="6140421"/>
          </a:xfrm>
          <a:prstGeom prst="rect">
            <a:avLst/>
          </a:prstGeom>
        </p:spPr>
      </p:pic>
      <p:sp>
        <p:nvSpPr>
          <p:cNvPr id="3" name="TextBox 2"/>
          <p:cNvSpPr txBox="1"/>
          <p:nvPr/>
        </p:nvSpPr>
        <p:spPr>
          <a:xfrm>
            <a:off x="0" y="6211693"/>
            <a:ext cx="9144000" cy="646331"/>
          </a:xfrm>
          <a:prstGeom prst="rect">
            <a:avLst/>
          </a:prstGeom>
          <a:noFill/>
        </p:spPr>
        <p:txBody>
          <a:bodyPr wrap="square" rtlCol="0">
            <a:spAutoFit/>
          </a:bodyPr>
          <a:lstStyle/>
          <a:p>
            <a:r>
              <a:rPr lang="en-CA" sz="1800" dirty="0" smtClean="0">
                <a:solidFill>
                  <a:schemeClr val="bg1"/>
                </a:solidFill>
                <a:latin typeface="+mn-lt"/>
              </a:rPr>
              <a:t>Peak Ground Acceleration (PGA) – a measure of the amplitude of ground shaking measured in </a:t>
            </a:r>
            <a:r>
              <a:rPr lang="en-CA" sz="1800" dirty="0" err="1" smtClean="0">
                <a:solidFill>
                  <a:schemeClr val="bg1"/>
                </a:solidFill>
                <a:latin typeface="+mn-lt"/>
              </a:rPr>
              <a:t>accelerographs</a:t>
            </a:r>
            <a:r>
              <a:rPr lang="en-CA" sz="1800" dirty="0" smtClean="0">
                <a:solidFill>
                  <a:schemeClr val="bg1"/>
                </a:solidFill>
                <a:latin typeface="+mn-lt"/>
              </a:rPr>
              <a:t> (STRONG MOTION DATA)</a:t>
            </a:r>
            <a:endParaRPr lang="en-CA" sz="1800" dirty="0">
              <a:solidFill>
                <a:schemeClr val="bg1"/>
              </a:solidFill>
              <a:latin typeface="+mn-lt"/>
            </a:endParaRPr>
          </a:p>
        </p:txBody>
      </p:sp>
      <p:cxnSp>
        <p:nvCxnSpPr>
          <p:cNvPr id="5" name="Straight Connector 4"/>
          <p:cNvCxnSpPr/>
          <p:nvPr/>
        </p:nvCxnSpPr>
        <p:spPr bwMode="auto">
          <a:xfrm>
            <a:off x="928662" y="2928934"/>
            <a:ext cx="7929618" cy="1588"/>
          </a:xfrm>
          <a:prstGeom prst="line">
            <a:avLst/>
          </a:prstGeom>
          <a:solidFill>
            <a:schemeClr val="accent1"/>
          </a:solidFill>
          <a:ln w="9525"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87015"/>
            <a:ext cx="9144000" cy="461665"/>
          </a:xfrm>
          <a:prstGeom prst="rect">
            <a:avLst/>
          </a:prstGeom>
          <a:noFill/>
        </p:spPr>
        <p:txBody>
          <a:bodyPr wrap="square" rtlCol="0">
            <a:spAutoFit/>
          </a:bodyPr>
          <a:lstStyle/>
          <a:p>
            <a:r>
              <a:rPr lang="en-CA" b="1" dirty="0" smtClean="0">
                <a:solidFill>
                  <a:schemeClr val="bg1"/>
                </a:solidFill>
                <a:latin typeface="+mn-lt"/>
              </a:rPr>
              <a:t>EARTHQUAKE INTENSITY: MODIFIED MERCALLI INTENSITY SCALE</a:t>
            </a:r>
            <a:endParaRPr lang="en-CA" b="1" dirty="0">
              <a:solidFill>
                <a:schemeClr val="bg1"/>
              </a:solidFill>
              <a:latin typeface="+mn-lt"/>
            </a:endParaRPr>
          </a:p>
        </p:txBody>
      </p:sp>
      <p:sp>
        <p:nvSpPr>
          <p:cNvPr id="4" name="TextBox 3"/>
          <p:cNvSpPr txBox="1"/>
          <p:nvPr/>
        </p:nvSpPr>
        <p:spPr>
          <a:xfrm>
            <a:off x="179512" y="908720"/>
            <a:ext cx="4608512" cy="5632311"/>
          </a:xfrm>
          <a:prstGeom prst="rect">
            <a:avLst/>
          </a:prstGeom>
          <a:noFill/>
        </p:spPr>
        <p:txBody>
          <a:bodyPr wrap="square" rtlCol="0">
            <a:spAutoFit/>
          </a:bodyPr>
          <a:lstStyle/>
          <a:p>
            <a:pPr algn="l">
              <a:buFont typeface="Arial" pitchFamily="34" charset="0"/>
              <a:buChar char="•"/>
            </a:pPr>
            <a:r>
              <a:rPr lang="en-CA" dirty="0" smtClean="0">
                <a:solidFill>
                  <a:schemeClr val="bg1"/>
                </a:solidFill>
                <a:latin typeface="+mn-lt"/>
              </a:rPr>
              <a:t>Qualitative description of the effects of an earthquake at a particular location, as evidenced by observed damage and human reactions at that location</a:t>
            </a:r>
          </a:p>
          <a:p>
            <a:pPr algn="l">
              <a:buFont typeface="Arial" pitchFamily="34" charset="0"/>
              <a:buChar char="•"/>
            </a:pPr>
            <a:endParaRPr lang="en-CA" dirty="0" smtClean="0">
              <a:solidFill>
                <a:schemeClr val="bg1"/>
              </a:solidFill>
              <a:latin typeface="+mn-lt"/>
            </a:endParaRPr>
          </a:p>
          <a:p>
            <a:pPr algn="l">
              <a:buFont typeface="Arial" pitchFamily="34" charset="0"/>
              <a:buChar char="•"/>
            </a:pPr>
            <a:r>
              <a:rPr lang="en-CA" dirty="0" smtClean="0">
                <a:solidFill>
                  <a:schemeClr val="bg1"/>
                </a:solidFill>
                <a:latin typeface="+mn-lt"/>
              </a:rPr>
              <a:t>Can be used to retroactively estimate magnitude and </a:t>
            </a:r>
            <a:r>
              <a:rPr lang="en-CA" dirty="0" err="1" smtClean="0">
                <a:solidFill>
                  <a:schemeClr val="bg1"/>
                </a:solidFill>
                <a:latin typeface="+mn-lt"/>
              </a:rPr>
              <a:t>epicentral</a:t>
            </a:r>
            <a:r>
              <a:rPr lang="en-CA" dirty="0" smtClean="0">
                <a:solidFill>
                  <a:schemeClr val="bg1"/>
                </a:solidFill>
                <a:latin typeface="+mn-lt"/>
              </a:rPr>
              <a:t> location of pre-instrumental earthquakes</a:t>
            </a:r>
          </a:p>
          <a:p>
            <a:pPr algn="l">
              <a:buFont typeface="Arial" pitchFamily="34" charset="0"/>
              <a:buChar char="•"/>
            </a:pPr>
            <a:endParaRPr lang="en-CA" dirty="0" smtClean="0">
              <a:solidFill>
                <a:schemeClr val="bg1"/>
              </a:solidFill>
              <a:latin typeface="+mn-lt"/>
            </a:endParaRPr>
          </a:p>
          <a:p>
            <a:pPr algn="l">
              <a:buFont typeface="Arial" pitchFamily="34" charset="0"/>
              <a:buChar char="•"/>
            </a:pPr>
            <a:r>
              <a:rPr lang="en-CA" dirty="0" smtClean="0">
                <a:solidFill>
                  <a:schemeClr val="bg1"/>
                </a:solidFill>
                <a:latin typeface="+mn-lt"/>
              </a:rPr>
              <a:t>Also used to estimate strong ground motion levels in different regions and loss estimation in an earthquake-struck zone</a:t>
            </a:r>
            <a:endParaRPr lang="en-CA" dirty="0">
              <a:solidFill>
                <a:schemeClr val="bg1"/>
              </a:solidFill>
              <a:latin typeface="+mn-lt"/>
            </a:endParaRPr>
          </a:p>
        </p:txBody>
      </p:sp>
      <p:pic>
        <p:nvPicPr>
          <p:cNvPr id="86018" name="Picture 2" descr="http://www.ucmp.berkeley.edu/education/dynamic/session2/images_sess2/Mercalli.jpg"/>
          <p:cNvPicPr>
            <a:picLocks noChangeAspect="1" noChangeArrowheads="1"/>
          </p:cNvPicPr>
          <p:nvPr/>
        </p:nvPicPr>
        <p:blipFill>
          <a:blip r:embed="rId3" cstate="print"/>
          <a:srcRect/>
          <a:stretch>
            <a:fillRect/>
          </a:stretch>
        </p:blipFill>
        <p:spPr bwMode="auto">
          <a:xfrm>
            <a:off x="5715009" y="689353"/>
            <a:ext cx="2357454" cy="2239581"/>
          </a:xfrm>
          <a:prstGeom prst="rect">
            <a:avLst/>
          </a:prstGeom>
          <a:noFill/>
        </p:spPr>
      </p:pic>
      <p:cxnSp>
        <p:nvCxnSpPr>
          <p:cNvPr id="7" name="Straight Connector 6"/>
          <p:cNvCxnSpPr/>
          <p:nvPr/>
        </p:nvCxnSpPr>
        <p:spPr bwMode="auto">
          <a:xfrm>
            <a:off x="0" y="620688"/>
            <a:ext cx="914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p:cNvSpPr txBox="1"/>
          <p:nvPr/>
        </p:nvSpPr>
        <p:spPr>
          <a:xfrm>
            <a:off x="5700758" y="2643182"/>
            <a:ext cx="1800200" cy="307777"/>
          </a:xfrm>
          <a:prstGeom prst="rect">
            <a:avLst/>
          </a:prstGeom>
          <a:noFill/>
        </p:spPr>
        <p:txBody>
          <a:bodyPr wrap="square" rtlCol="0">
            <a:spAutoFit/>
          </a:bodyPr>
          <a:lstStyle/>
          <a:p>
            <a:pPr algn="l"/>
            <a:r>
              <a:rPr lang="en-CA" sz="1400" i="1" dirty="0" smtClean="0">
                <a:solidFill>
                  <a:schemeClr val="bg1"/>
                </a:solidFill>
                <a:latin typeface="+mn-lt"/>
              </a:rPr>
              <a:t>Giuseppe </a:t>
            </a:r>
            <a:r>
              <a:rPr lang="en-CA" sz="1400" i="1" dirty="0" err="1" smtClean="0">
                <a:solidFill>
                  <a:schemeClr val="bg1"/>
                </a:solidFill>
                <a:latin typeface="+mn-lt"/>
              </a:rPr>
              <a:t>Mercalli</a:t>
            </a:r>
            <a:r>
              <a:rPr lang="en-CA" sz="1400" i="1" dirty="0" smtClean="0">
                <a:solidFill>
                  <a:schemeClr val="bg1"/>
                </a:solidFill>
                <a:latin typeface="+mn-lt"/>
              </a:rPr>
              <a:t> </a:t>
            </a:r>
            <a:endParaRPr lang="en-CA" sz="1400" i="1" dirty="0">
              <a:solidFill>
                <a:schemeClr val="bg1"/>
              </a:solidFill>
              <a:latin typeface="+mn-lt"/>
            </a:endParaRPr>
          </a:p>
        </p:txBody>
      </p:sp>
      <p:pic>
        <p:nvPicPr>
          <p:cNvPr id="9" name="Picture 8" descr="NZ 1968.jpg"/>
          <p:cNvPicPr>
            <a:picLocks noChangeAspect="1"/>
          </p:cNvPicPr>
          <p:nvPr/>
        </p:nvPicPr>
        <p:blipFill>
          <a:blip r:embed="rId4" cstate="print"/>
          <a:stretch>
            <a:fillRect/>
          </a:stretch>
        </p:blipFill>
        <p:spPr>
          <a:xfrm>
            <a:off x="5730055" y="3000372"/>
            <a:ext cx="2342407" cy="3643314"/>
          </a:xfrm>
          <a:prstGeom prst="rect">
            <a:avLst/>
          </a:prstGeom>
        </p:spPr>
      </p:pic>
      <p:sp>
        <p:nvSpPr>
          <p:cNvPr id="10" name="TextBox 9"/>
          <p:cNvSpPr txBox="1"/>
          <p:nvPr/>
        </p:nvSpPr>
        <p:spPr>
          <a:xfrm>
            <a:off x="5715008" y="3000372"/>
            <a:ext cx="2000264" cy="307777"/>
          </a:xfrm>
          <a:prstGeom prst="rect">
            <a:avLst/>
          </a:prstGeom>
          <a:noFill/>
        </p:spPr>
        <p:txBody>
          <a:bodyPr wrap="square" rtlCol="0">
            <a:spAutoFit/>
          </a:bodyPr>
          <a:lstStyle/>
          <a:p>
            <a:pPr algn="l"/>
            <a:r>
              <a:rPr lang="en-CA" sz="1400" i="1" dirty="0" smtClean="0">
                <a:latin typeface="+mn-lt"/>
              </a:rPr>
              <a:t>1968 NZ Quake</a:t>
            </a:r>
            <a:endParaRPr lang="en-CA" sz="1400" i="1" dirty="0">
              <a:latin typeface="+mn-lt"/>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0882" name="Picture 2" descr="http://inapcache.boston.com/universal/site_graphics/blogs/bigpicture/sumatraquake_10_05/s20_20618555.jpg"/>
          <p:cNvPicPr>
            <a:picLocks noChangeAspect="1" noChangeArrowheads="1"/>
          </p:cNvPicPr>
          <p:nvPr/>
        </p:nvPicPr>
        <p:blipFill>
          <a:blip r:embed="rId3" cstate="print"/>
          <a:srcRect/>
          <a:stretch>
            <a:fillRect/>
          </a:stretch>
        </p:blipFill>
        <p:spPr bwMode="auto">
          <a:xfrm>
            <a:off x="0" y="332656"/>
            <a:ext cx="9144000" cy="6142182"/>
          </a:xfrm>
          <a:prstGeom prst="rect">
            <a:avLst/>
          </a:prstGeom>
          <a:noFill/>
        </p:spPr>
      </p:pic>
      <p:sp>
        <p:nvSpPr>
          <p:cNvPr id="4" name="TextBox 3"/>
          <p:cNvSpPr txBox="1"/>
          <p:nvPr/>
        </p:nvSpPr>
        <p:spPr>
          <a:xfrm>
            <a:off x="0" y="692696"/>
            <a:ext cx="6372200" cy="461665"/>
          </a:xfrm>
          <a:prstGeom prst="rect">
            <a:avLst/>
          </a:prstGeom>
          <a:noFill/>
        </p:spPr>
        <p:txBody>
          <a:bodyPr wrap="square" rtlCol="0">
            <a:spAutoFit/>
          </a:bodyPr>
          <a:lstStyle/>
          <a:p>
            <a:r>
              <a:rPr lang="en-CA" b="1" dirty="0" smtClean="0">
                <a:solidFill>
                  <a:schemeClr val="bg1"/>
                </a:solidFill>
                <a:latin typeface="Calibri" pitchFamily="34" charset="0"/>
              </a:rPr>
              <a:t>EARTHQUAKE DAMAGE AND MITIGATION</a:t>
            </a:r>
            <a:endParaRPr lang="en-CA"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68313" y="188913"/>
            <a:ext cx="8207375" cy="461665"/>
          </a:xfrm>
          <a:prstGeom prst="rect">
            <a:avLst/>
          </a:prstGeom>
          <a:noFill/>
          <a:ln w="9525">
            <a:noFill/>
            <a:miter lim="800000"/>
            <a:headEnd/>
            <a:tailEnd/>
          </a:ln>
          <a:effectLst/>
        </p:spPr>
        <p:txBody>
          <a:bodyPr>
            <a:spAutoFit/>
          </a:bodyPr>
          <a:lstStyle/>
          <a:p>
            <a:pPr>
              <a:spcBef>
                <a:spcPct val="50000"/>
              </a:spcBef>
            </a:pPr>
            <a:r>
              <a:rPr lang="en-US" b="1" dirty="0">
                <a:latin typeface="Calibri" pitchFamily="34" charset="0"/>
              </a:rPr>
              <a:t>MODES OF BUILDING DAMAGE DURING EARTHQUAKES</a:t>
            </a:r>
            <a:r>
              <a:rPr lang="en-US" dirty="0">
                <a:latin typeface="Calibri" pitchFamily="34" charset="0"/>
              </a:rPr>
              <a:t> </a:t>
            </a:r>
          </a:p>
        </p:txBody>
      </p:sp>
      <p:pic>
        <p:nvPicPr>
          <p:cNvPr id="28675" name="Picture 3" descr="SEISMO_20"/>
          <p:cNvPicPr>
            <a:picLocks noChangeAspect="1" noChangeArrowheads="1"/>
          </p:cNvPicPr>
          <p:nvPr/>
        </p:nvPicPr>
        <p:blipFill>
          <a:blip r:embed="rId3" cstate="print"/>
          <a:srcRect/>
          <a:stretch>
            <a:fillRect/>
          </a:stretch>
        </p:blipFill>
        <p:spPr bwMode="auto">
          <a:xfrm>
            <a:off x="611188" y="692150"/>
            <a:ext cx="2170112" cy="2998788"/>
          </a:xfrm>
          <a:prstGeom prst="rect">
            <a:avLst/>
          </a:prstGeom>
          <a:noFill/>
        </p:spPr>
      </p:pic>
      <p:sp>
        <p:nvSpPr>
          <p:cNvPr id="28676" name="Text Box 4"/>
          <p:cNvSpPr txBox="1">
            <a:spLocks noChangeArrowheads="1"/>
          </p:cNvSpPr>
          <p:nvPr/>
        </p:nvSpPr>
        <p:spPr bwMode="auto">
          <a:xfrm>
            <a:off x="4572000" y="981075"/>
            <a:ext cx="3744913" cy="2677656"/>
          </a:xfrm>
          <a:prstGeom prst="rect">
            <a:avLst/>
          </a:prstGeom>
          <a:noFill/>
          <a:ln w="9525">
            <a:noFill/>
            <a:miter lim="800000"/>
            <a:headEnd/>
            <a:tailEnd/>
          </a:ln>
          <a:effectLst/>
        </p:spPr>
        <p:txBody>
          <a:bodyPr>
            <a:spAutoFit/>
          </a:bodyPr>
          <a:lstStyle/>
          <a:p>
            <a:pPr algn="l">
              <a:spcBef>
                <a:spcPct val="50000"/>
              </a:spcBef>
            </a:pPr>
            <a:r>
              <a:rPr lang="en-US" b="1" dirty="0">
                <a:latin typeface="Calibri" pitchFamily="34" charset="0"/>
              </a:rPr>
              <a:t>STRUCTURAL FAILURE</a:t>
            </a:r>
            <a:r>
              <a:rPr lang="en-US" dirty="0">
                <a:latin typeface="Calibri" pitchFamily="34" charset="0"/>
              </a:rPr>
              <a:t> INDUCED BY SHAKING - SHAKING MAY BE </a:t>
            </a:r>
            <a:r>
              <a:rPr lang="en-US" dirty="0">
                <a:solidFill>
                  <a:srgbClr val="FF3300"/>
                </a:solidFill>
                <a:latin typeface="Calibri" pitchFamily="34" charset="0"/>
              </a:rPr>
              <a:t>AMPLIFIED</a:t>
            </a:r>
            <a:r>
              <a:rPr lang="en-US" dirty="0">
                <a:latin typeface="Calibri" pitchFamily="34" charset="0"/>
              </a:rPr>
              <a:t> BY FOUNDATION SOILS BUT NO GEOTECHNICAL FAILURE OCCURS </a:t>
            </a:r>
          </a:p>
        </p:txBody>
      </p:sp>
      <p:pic>
        <p:nvPicPr>
          <p:cNvPr id="28677" name="Picture 5" descr="NIGATA"/>
          <p:cNvPicPr>
            <a:picLocks noChangeAspect="1" noChangeArrowheads="1"/>
          </p:cNvPicPr>
          <p:nvPr/>
        </p:nvPicPr>
        <p:blipFill>
          <a:blip r:embed="rId4" cstate="print"/>
          <a:srcRect/>
          <a:stretch>
            <a:fillRect/>
          </a:stretch>
        </p:blipFill>
        <p:spPr bwMode="auto">
          <a:xfrm>
            <a:off x="611188" y="3716338"/>
            <a:ext cx="3036887" cy="2687637"/>
          </a:xfrm>
          <a:prstGeom prst="rect">
            <a:avLst/>
          </a:prstGeom>
          <a:noFill/>
        </p:spPr>
      </p:pic>
      <p:sp>
        <p:nvSpPr>
          <p:cNvPr id="28678" name="Text Box 6"/>
          <p:cNvSpPr txBox="1">
            <a:spLocks noChangeArrowheads="1"/>
          </p:cNvSpPr>
          <p:nvPr/>
        </p:nvSpPr>
        <p:spPr bwMode="auto">
          <a:xfrm>
            <a:off x="4572000" y="4005263"/>
            <a:ext cx="3714776" cy="2677656"/>
          </a:xfrm>
          <a:prstGeom prst="rect">
            <a:avLst/>
          </a:prstGeom>
          <a:noFill/>
          <a:ln w="9525">
            <a:noFill/>
            <a:miter lim="800000"/>
            <a:headEnd/>
            <a:tailEnd/>
          </a:ln>
          <a:effectLst/>
        </p:spPr>
        <p:txBody>
          <a:bodyPr wrap="square">
            <a:spAutoFit/>
          </a:bodyPr>
          <a:lstStyle/>
          <a:p>
            <a:pPr algn="l">
              <a:spcBef>
                <a:spcPct val="50000"/>
              </a:spcBef>
            </a:pPr>
            <a:r>
              <a:rPr lang="en-US" b="1" dirty="0">
                <a:latin typeface="Calibri" pitchFamily="34" charset="0"/>
              </a:rPr>
              <a:t>FOUNDATION FAILURE</a:t>
            </a:r>
            <a:r>
              <a:rPr lang="en-US" dirty="0">
                <a:latin typeface="Calibri" pitchFamily="34" charset="0"/>
              </a:rPr>
              <a:t> INDUCED BY SEISMIC SHAKING – </a:t>
            </a:r>
            <a:r>
              <a:rPr lang="en-US" dirty="0" smtClean="0">
                <a:latin typeface="Calibri" pitchFamily="34" charset="0"/>
              </a:rPr>
              <a:t>GEOTECHNICAL FOUNDATION FAILURE </a:t>
            </a:r>
            <a:r>
              <a:rPr lang="en-US" dirty="0">
                <a:latin typeface="Calibri" pitchFamily="34" charset="0"/>
              </a:rPr>
              <a:t>OCCURS BUT BUILDINGS “UNDAMAGED” BY STRUCTURAL FAILURE</a:t>
            </a:r>
          </a:p>
        </p:txBody>
      </p:sp>
      <p:sp>
        <p:nvSpPr>
          <p:cNvPr id="28679" name="Line 7"/>
          <p:cNvSpPr>
            <a:spLocks noChangeShapeType="1"/>
          </p:cNvSpPr>
          <p:nvPr/>
        </p:nvSpPr>
        <p:spPr bwMode="auto">
          <a:xfrm flipH="1">
            <a:off x="2771775" y="1700213"/>
            <a:ext cx="1728788" cy="0"/>
          </a:xfrm>
          <a:prstGeom prst="line">
            <a:avLst/>
          </a:prstGeom>
          <a:noFill/>
          <a:ln w="9525">
            <a:solidFill>
              <a:schemeClr val="tx1"/>
            </a:solidFill>
            <a:round/>
            <a:headEnd/>
            <a:tailEnd type="triangle" w="med" len="med"/>
          </a:ln>
          <a:effectLst/>
        </p:spPr>
        <p:txBody>
          <a:bodyPr/>
          <a:lstStyle/>
          <a:p>
            <a:endParaRPr lang="en-CA"/>
          </a:p>
        </p:txBody>
      </p:sp>
      <p:sp>
        <p:nvSpPr>
          <p:cNvPr id="28680" name="Line 8"/>
          <p:cNvSpPr>
            <a:spLocks noChangeShapeType="1"/>
          </p:cNvSpPr>
          <p:nvPr/>
        </p:nvSpPr>
        <p:spPr bwMode="auto">
          <a:xfrm flipH="1">
            <a:off x="3708400" y="4724400"/>
            <a:ext cx="863600" cy="0"/>
          </a:xfrm>
          <a:prstGeom prst="line">
            <a:avLst/>
          </a:prstGeom>
          <a:noFill/>
          <a:ln w="9525">
            <a:solidFill>
              <a:schemeClr val="tx1"/>
            </a:solidFill>
            <a:round/>
            <a:headEnd/>
            <a:tailEnd type="triangle" w="med" len="med"/>
          </a:ln>
          <a:effectLst/>
        </p:spPr>
        <p:txBody>
          <a:bodyPr/>
          <a:lstStyle/>
          <a:p>
            <a:endParaRPr lang="en-CA"/>
          </a:p>
        </p:txBody>
      </p:sp>
      <p:sp>
        <p:nvSpPr>
          <p:cNvPr id="28681" name="Line 9"/>
          <p:cNvSpPr>
            <a:spLocks noChangeShapeType="1"/>
          </p:cNvSpPr>
          <p:nvPr/>
        </p:nvSpPr>
        <p:spPr bwMode="auto">
          <a:xfrm>
            <a:off x="323850" y="188913"/>
            <a:ext cx="0" cy="6192837"/>
          </a:xfrm>
          <a:prstGeom prst="line">
            <a:avLst/>
          </a:prstGeom>
          <a:noFill/>
          <a:ln w="9525">
            <a:solidFill>
              <a:schemeClr val="tx1"/>
            </a:solidFill>
            <a:round/>
            <a:headEnd/>
            <a:tailEnd/>
          </a:ln>
          <a:effectLst/>
        </p:spPr>
        <p:txBody>
          <a:bodyPr/>
          <a:lstStyle/>
          <a:p>
            <a:endParaRPr lang="en-CA"/>
          </a:p>
        </p:txBody>
      </p:sp>
      <p:cxnSp>
        <p:nvCxnSpPr>
          <p:cNvPr id="12" name="Straight Connector 11"/>
          <p:cNvCxnSpPr/>
          <p:nvPr/>
        </p:nvCxnSpPr>
        <p:spPr bwMode="auto">
          <a:xfrm>
            <a:off x="357158" y="642918"/>
            <a:ext cx="8786842"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4" name="Picture 4" descr="http://serc.carleton.edu/images/quantskills/methods/quantlit/seismogram.gif"/>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0" y="642918"/>
            <a:ext cx="9144000" cy="5750351"/>
          </a:xfrm>
          <a:prstGeom prst="rect">
            <a:avLst/>
          </a:prstGeom>
          <a:noFill/>
        </p:spPr>
      </p:pic>
      <p:sp>
        <p:nvSpPr>
          <p:cNvPr id="249858" name="Rectangle 2"/>
          <p:cNvSpPr>
            <a:spLocks noGrp="1" noChangeArrowheads="1"/>
          </p:cNvSpPr>
          <p:nvPr>
            <p:ph type="title"/>
          </p:nvPr>
        </p:nvSpPr>
        <p:spPr>
          <a:xfrm>
            <a:off x="685800" y="381000"/>
            <a:ext cx="7772400" cy="914400"/>
          </a:xfrm>
        </p:spPr>
        <p:txBody>
          <a:bodyPr/>
          <a:lstStyle/>
          <a:p>
            <a:r>
              <a:rPr lang="en-US" sz="4000" dirty="0"/>
              <a:t>Ground </a:t>
            </a:r>
            <a:r>
              <a:rPr lang="en-US" sz="4000" dirty="0" smtClean="0"/>
              <a:t>Shaking and Damage </a:t>
            </a:r>
            <a:endParaRPr lang="en-US" sz="4000" dirty="0"/>
          </a:p>
        </p:txBody>
      </p:sp>
      <p:sp>
        <p:nvSpPr>
          <p:cNvPr id="249859" name="Rectangle 3"/>
          <p:cNvSpPr>
            <a:spLocks noGrp="1" noChangeArrowheads="1"/>
          </p:cNvSpPr>
          <p:nvPr>
            <p:ph type="body" sz="half" idx="1"/>
          </p:nvPr>
        </p:nvSpPr>
        <p:spPr>
          <a:xfrm>
            <a:off x="228600" y="1905000"/>
            <a:ext cx="8610600" cy="4106863"/>
          </a:xfrm>
        </p:spPr>
        <p:txBody>
          <a:bodyPr/>
          <a:lstStyle/>
          <a:p>
            <a:r>
              <a:rPr lang="en-US" sz="2400" b="1" dirty="0">
                <a:latin typeface="Calibri" pitchFamily="34" charset="0"/>
              </a:rPr>
              <a:t>Ground shaking </a:t>
            </a:r>
            <a:r>
              <a:rPr lang="en-US" sz="2400" dirty="0">
                <a:latin typeface="Calibri" pitchFamily="34" charset="0"/>
              </a:rPr>
              <a:t>results in the most </a:t>
            </a:r>
            <a:r>
              <a:rPr lang="en-US" sz="2400" b="1" dirty="0">
                <a:latin typeface="Calibri" pitchFamily="34" charset="0"/>
              </a:rPr>
              <a:t>damage</a:t>
            </a:r>
            <a:r>
              <a:rPr lang="en-US" sz="2400" dirty="0">
                <a:latin typeface="Calibri" pitchFamily="34" charset="0"/>
              </a:rPr>
              <a:t> during an </a:t>
            </a:r>
            <a:r>
              <a:rPr lang="en-US" sz="2400" dirty="0" smtClean="0">
                <a:latin typeface="Calibri" pitchFamily="34" charset="0"/>
              </a:rPr>
              <a:t>earthquake (primary = building collapse; secondary = liquefaction, landslides).</a:t>
            </a:r>
            <a:endParaRPr lang="en-US" sz="2400" dirty="0">
              <a:latin typeface="Calibri" pitchFamily="34" charset="0"/>
            </a:endParaRPr>
          </a:p>
          <a:p>
            <a:r>
              <a:rPr lang="en-US" sz="2400" dirty="0" smtClean="0">
                <a:latin typeface="Calibri" pitchFamily="34" charset="0"/>
              </a:rPr>
              <a:t>Earthquake magnitude</a:t>
            </a:r>
            <a:r>
              <a:rPr lang="en-US" sz="2400" dirty="0">
                <a:latin typeface="Calibri" pitchFamily="34" charset="0"/>
              </a:rPr>
              <a:t>, </a:t>
            </a:r>
            <a:r>
              <a:rPr lang="en-US" sz="2400" dirty="0" smtClean="0">
                <a:latin typeface="Calibri" pitchFamily="34" charset="0"/>
              </a:rPr>
              <a:t>distance from the </a:t>
            </a:r>
            <a:r>
              <a:rPr lang="en-US" sz="2400" dirty="0" err="1" smtClean="0">
                <a:latin typeface="Calibri" pitchFamily="34" charset="0"/>
              </a:rPr>
              <a:t>epicentre</a:t>
            </a:r>
            <a:r>
              <a:rPr lang="en-US" sz="2400" dirty="0" smtClean="0">
                <a:latin typeface="Calibri" pitchFamily="34" charset="0"/>
              </a:rPr>
              <a:t>, site geology </a:t>
            </a:r>
            <a:r>
              <a:rPr lang="en-US" sz="2400" dirty="0">
                <a:latin typeface="Calibri" pitchFamily="34" charset="0"/>
              </a:rPr>
              <a:t>and </a:t>
            </a:r>
            <a:r>
              <a:rPr lang="en-US" sz="2400" dirty="0" smtClean="0">
                <a:latin typeface="Calibri" pitchFamily="34" charset="0"/>
              </a:rPr>
              <a:t>building construction </a:t>
            </a:r>
            <a:r>
              <a:rPr lang="en-US" sz="2400" dirty="0">
                <a:latin typeface="Calibri" pitchFamily="34" charset="0"/>
              </a:rPr>
              <a:t>techniques </a:t>
            </a:r>
            <a:r>
              <a:rPr lang="en-US" sz="2400" dirty="0" smtClean="0">
                <a:latin typeface="Calibri" pitchFamily="34" charset="0"/>
              </a:rPr>
              <a:t>are factors that control </a:t>
            </a:r>
            <a:r>
              <a:rPr lang="en-US" sz="2400" b="1" dirty="0" smtClean="0">
                <a:latin typeface="Calibri" pitchFamily="34" charset="0"/>
              </a:rPr>
              <a:t>damage. </a:t>
            </a:r>
            <a:endParaRPr lang="en-US" sz="2400" b="1" dirty="0">
              <a:latin typeface="Calibri" pitchFamily="34" charset="0"/>
            </a:endParaRPr>
          </a:p>
          <a:p>
            <a:r>
              <a:rPr lang="en-US" sz="2400" dirty="0">
                <a:latin typeface="Calibri" pitchFamily="34" charset="0"/>
              </a:rPr>
              <a:t>The </a:t>
            </a:r>
            <a:r>
              <a:rPr lang="en-US" sz="2400" b="1" dirty="0">
                <a:latin typeface="Calibri" pitchFamily="34" charset="0"/>
              </a:rPr>
              <a:t>amplitude and duration of seismic waves generally increase </a:t>
            </a:r>
            <a:r>
              <a:rPr lang="en-US" sz="2400" dirty="0">
                <a:latin typeface="Calibri" pitchFamily="34" charset="0"/>
              </a:rPr>
              <a:t>as they </a:t>
            </a:r>
            <a:r>
              <a:rPr lang="en-US" sz="2400" dirty="0" smtClean="0">
                <a:latin typeface="Calibri" pitchFamily="34" charset="0"/>
              </a:rPr>
              <a:t>pass </a:t>
            </a:r>
            <a:r>
              <a:rPr lang="en-US" sz="2400" dirty="0">
                <a:latin typeface="Calibri" pitchFamily="34" charset="0"/>
              </a:rPr>
              <a:t>from bedrock to poorly consolidated or water-saturated </a:t>
            </a:r>
            <a:r>
              <a:rPr lang="en-US" sz="2400" dirty="0" smtClean="0">
                <a:latin typeface="Calibri" pitchFamily="34" charset="0"/>
              </a:rPr>
              <a:t>material (</a:t>
            </a:r>
            <a:r>
              <a:rPr lang="en-US" sz="2400" b="1" dirty="0" smtClean="0">
                <a:latin typeface="Calibri" pitchFamily="34" charset="0"/>
              </a:rPr>
              <a:t>amplification</a:t>
            </a:r>
            <a:r>
              <a:rPr lang="en-US" sz="2400" dirty="0" smtClean="0">
                <a:latin typeface="Calibri" pitchFamily="34" charset="0"/>
              </a:rPr>
              <a:t>). </a:t>
            </a:r>
            <a:r>
              <a:rPr lang="en-US" sz="2400" dirty="0">
                <a:latin typeface="Calibri" pitchFamily="34" charset="0"/>
              </a:rPr>
              <a:t>Thus, structures built on </a:t>
            </a:r>
            <a:r>
              <a:rPr lang="en-US" sz="2400" dirty="0" smtClean="0">
                <a:latin typeface="Calibri" pitchFamily="34" charset="0"/>
              </a:rPr>
              <a:t>these materials </a:t>
            </a:r>
            <a:r>
              <a:rPr lang="en-US" sz="2400" dirty="0">
                <a:latin typeface="Calibri" pitchFamily="34" charset="0"/>
              </a:rPr>
              <a:t>typically suffer greater </a:t>
            </a:r>
            <a:r>
              <a:rPr lang="en-US" sz="2400" b="1" dirty="0">
                <a:latin typeface="Calibri" pitchFamily="34" charset="0"/>
              </a:rPr>
              <a:t>damage</a:t>
            </a:r>
            <a:r>
              <a:rPr lang="en-US" sz="2400" dirty="0">
                <a:latin typeface="Calibri" pitchFamily="34" charset="0"/>
              </a:rPr>
              <a:t> than similar structures built on </a:t>
            </a:r>
            <a:r>
              <a:rPr lang="en-US" sz="2400" dirty="0" smtClean="0">
                <a:latin typeface="Calibri" pitchFamily="34" charset="0"/>
              </a:rPr>
              <a:t>bedrock because they experience greater shaking. </a:t>
            </a:r>
            <a:endParaRPr lang="en-US" sz="2400" dirty="0">
              <a:latin typeface="Calibri" pitchFamily="34" charset="0"/>
            </a:endParaRPr>
          </a:p>
        </p:txBody>
      </p:sp>
      <p:cxnSp>
        <p:nvCxnSpPr>
          <p:cNvPr id="6" name="Straight Connector 5"/>
          <p:cNvCxnSpPr/>
          <p:nvPr/>
        </p:nvCxnSpPr>
        <p:spPr bwMode="auto">
          <a:xfrm>
            <a:off x="467544" y="1484784"/>
            <a:ext cx="828092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234" name="Picture 2" descr="16"/>
          <p:cNvPicPr>
            <a:picLocks noChangeAspect="1" noChangeArrowheads="1"/>
          </p:cNvPicPr>
          <p:nvPr/>
        </p:nvPicPr>
        <p:blipFill>
          <a:blip r:embed="rId3" cstate="print">
            <a:lum bright="-6000" contrast="24000"/>
          </a:blip>
          <a:srcRect l="3416" t="2405" r="2652" b="57294"/>
          <a:stretch>
            <a:fillRect/>
          </a:stretch>
        </p:blipFill>
        <p:spPr bwMode="auto">
          <a:xfrm>
            <a:off x="0" y="1292225"/>
            <a:ext cx="9144000" cy="5676195"/>
          </a:xfrm>
          <a:prstGeom prst="rect">
            <a:avLst/>
          </a:prstGeom>
          <a:noFill/>
          <a:ln w="9525">
            <a:solidFill>
              <a:schemeClr val="tx1"/>
            </a:solidFill>
            <a:miter lim="800000"/>
            <a:headEnd/>
            <a:tailEnd/>
          </a:ln>
        </p:spPr>
      </p:pic>
      <p:sp>
        <p:nvSpPr>
          <p:cNvPr id="223235" name="Text Box 3"/>
          <p:cNvSpPr txBox="1">
            <a:spLocks noChangeArrowheads="1"/>
          </p:cNvSpPr>
          <p:nvPr/>
        </p:nvSpPr>
        <p:spPr bwMode="auto">
          <a:xfrm>
            <a:off x="5410200" y="1295400"/>
            <a:ext cx="3352800" cy="366713"/>
          </a:xfrm>
          <a:prstGeom prst="rect">
            <a:avLst/>
          </a:prstGeom>
          <a:noFill/>
          <a:ln w="9525">
            <a:noFill/>
            <a:miter lim="800000"/>
            <a:headEnd/>
            <a:tailEnd/>
          </a:ln>
          <a:effectLst/>
        </p:spPr>
        <p:txBody>
          <a:bodyPr>
            <a:spAutoFit/>
          </a:bodyPr>
          <a:lstStyle/>
          <a:p>
            <a:pPr algn="ctr">
              <a:spcBef>
                <a:spcPct val="50000"/>
              </a:spcBef>
            </a:pPr>
            <a:r>
              <a:rPr lang="en-US" sz="1800" i="1" dirty="0" smtClean="0">
                <a:latin typeface="+mn-lt"/>
              </a:rPr>
              <a:t>Mexico earthquake</a:t>
            </a:r>
            <a:r>
              <a:rPr lang="en-US" sz="1800" i="1" dirty="0">
                <a:latin typeface="+mn-lt"/>
              </a:rPr>
              <a:t>, 1985</a:t>
            </a:r>
          </a:p>
        </p:txBody>
      </p:sp>
      <p:sp>
        <p:nvSpPr>
          <p:cNvPr id="223237" name="Text Box 5"/>
          <p:cNvSpPr txBox="1">
            <a:spLocks noChangeArrowheads="1"/>
          </p:cNvSpPr>
          <p:nvPr/>
        </p:nvSpPr>
        <p:spPr bwMode="auto">
          <a:xfrm>
            <a:off x="0" y="136525"/>
            <a:ext cx="9144000" cy="523220"/>
          </a:xfrm>
          <a:prstGeom prst="rect">
            <a:avLst/>
          </a:prstGeom>
          <a:noFill/>
          <a:ln w="9525">
            <a:noFill/>
            <a:miter lim="800000"/>
            <a:headEnd/>
            <a:tailEnd/>
          </a:ln>
          <a:effectLst/>
        </p:spPr>
        <p:txBody>
          <a:bodyPr wrap="square">
            <a:spAutoFit/>
          </a:bodyPr>
          <a:lstStyle/>
          <a:p>
            <a:r>
              <a:rPr lang="en-US" sz="2800" b="1" dirty="0" smtClean="0">
                <a:latin typeface="+mn-lt"/>
              </a:rPr>
              <a:t>GROUND SHAKING AND BUILDING RESONANCE</a:t>
            </a:r>
            <a:endParaRPr lang="en-US" sz="2800" b="1" dirty="0">
              <a:latin typeface="+mn-lt"/>
            </a:endParaRPr>
          </a:p>
        </p:txBody>
      </p:sp>
      <p:sp>
        <p:nvSpPr>
          <p:cNvPr id="223238" name="Text Box 6"/>
          <p:cNvSpPr txBox="1">
            <a:spLocks noChangeArrowheads="1"/>
          </p:cNvSpPr>
          <p:nvPr/>
        </p:nvSpPr>
        <p:spPr bwMode="auto">
          <a:xfrm>
            <a:off x="0" y="838200"/>
            <a:ext cx="9144000" cy="369332"/>
          </a:xfrm>
          <a:prstGeom prst="rect">
            <a:avLst/>
          </a:prstGeom>
          <a:noFill/>
          <a:ln w="9525">
            <a:noFill/>
            <a:miter lim="800000"/>
            <a:headEnd/>
            <a:tailEnd/>
          </a:ln>
          <a:effectLst/>
        </p:spPr>
        <p:txBody>
          <a:bodyPr wrap="square">
            <a:spAutoFit/>
          </a:bodyPr>
          <a:lstStyle/>
          <a:p>
            <a:r>
              <a:rPr lang="en-US" sz="1800" dirty="0">
                <a:latin typeface="+mn-lt"/>
              </a:rPr>
              <a:t>Buildings with natural periods of 2 sec were more susceptible</a:t>
            </a:r>
          </a:p>
        </p:txBody>
      </p:sp>
      <p:cxnSp>
        <p:nvCxnSpPr>
          <p:cNvPr id="7" name="Straight Connector 6"/>
          <p:cNvCxnSpPr/>
          <p:nvPr/>
        </p:nvCxnSpPr>
        <p:spPr bwMode="auto">
          <a:xfrm>
            <a:off x="0" y="785794"/>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Kobe.jpg"/>
          <p:cNvPicPr>
            <a:picLocks noChangeAspect="1"/>
          </p:cNvPicPr>
          <p:nvPr/>
        </p:nvPicPr>
        <p:blipFill>
          <a:blip r:embed="rId3" cstate="print">
            <a:lum bright="2000" contrast="45000"/>
          </a:blip>
          <a:stretch>
            <a:fillRect/>
          </a:stretch>
        </p:blipFill>
        <p:spPr>
          <a:xfrm>
            <a:off x="0" y="372438"/>
            <a:ext cx="9144000" cy="6113124"/>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BAM_Pre.jpg"/>
          <p:cNvPicPr>
            <a:picLocks noChangeAspect="1"/>
          </p:cNvPicPr>
          <p:nvPr/>
        </p:nvPicPr>
        <p:blipFill>
          <a:blip r:embed="rId3" cstate="print"/>
          <a:stretch>
            <a:fillRect/>
          </a:stretch>
        </p:blipFill>
        <p:spPr>
          <a:xfrm>
            <a:off x="0" y="1127080"/>
            <a:ext cx="9144000" cy="5730920"/>
          </a:xfrm>
          <a:prstGeom prst="rect">
            <a:avLst/>
          </a:prstGeom>
        </p:spPr>
      </p:pic>
      <p:sp>
        <p:nvSpPr>
          <p:cNvPr id="4" name="TextBox 3"/>
          <p:cNvSpPr txBox="1"/>
          <p:nvPr/>
        </p:nvSpPr>
        <p:spPr>
          <a:xfrm>
            <a:off x="0" y="285728"/>
            <a:ext cx="9144000" cy="400110"/>
          </a:xfrm>
          <a:prstGeom prst="rect">
            <a:avLst/>
          </a:prstGeom>
          <a:noFill/>
        </p:spPr>
        <p:txBody>
          <a:bodyPr wrap="square" rtlCol="0">
            <a:spAutoFit/>
          </a:bodyPr>
          <a:lstStyle/>
          <a:p>
            <a:pPr algn="ctr"/>
            <a:r>
              <a:rPr lang="en-CA" sz="2000" b="1" dirty="0" smtClean="0">
                <a:solidFill>
                  <a:schemeClr val="bg1"/>
                </a:solidFill>
                <a:latin typeface="Calibri" pitchFamily="34" charset="0"/>
              </a:rPr>
              <a:t>2003 BAM EARTHQUAKE, IRAN - 2000 yr old citadel of Bam (Pre-Earthquake View) </a:t>
            </a:r>
            <a:endParaRPr lang="en-CA" sz="2000"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0" y="285728"/>
            <a:ext cx="9144000" cy="400110"/>
          </a:xfrm>
          <a:prstGeom prst="rect">
            <a:avLst/>
          </a:prstGeom>
          <a:noFill/>
        </p:spPr>
        <p:txBody>
          <a:bodyPr wrap="square" rtlCol="0">
            <a:spAutoFit/>
          </a:bodyPr>
          <a:lstStyle/>
          <a:p>
            <a:pPr algn="ctr"/>
            <a:r>
              <a:rPr lang="en-CA" sz="2000" b="1" dirty="0" smtClean="0">
                <a:solidFill>
                  <a:schemeClr val="bg1"/>
                </a:solidFill>
                <a:latin typeface="Calibri" pitchFamily="34" charset="0"/>
              </a:rPr>
              <a:t>2003 BAM EARTHQUAKE, IRAN - 2000 yr old citadel of Bam (Post-Earthquake </a:t>
            </a:r>
            <a:r>
              <a:rPr lang="en-CA" sz="2000" b="1" dirty="0" smtClean="0">
                <a:solidFill>
                  <a:schemeClr val="bg1"/>
                </a:solidFill>
                <a:latin typeface="+mn-lt"/>
              </a:rPr>
              <a:t>View) </a:t>
            </a:r>
            <a:endParaRPr lang="en-CA" sz="2000" b="1" dirty="0">
              <a:solidFill>
                <a:schemeClr val="bg1"/>
              </a:solidFill>
              <a:latin typeface="+mn-lt"/>
            </a:endParaRPr>
          </a:p>
        </p:txBody>
      </p:sp>
      <p:pic>
        <p:nvPicPr>
          <p:cNvPr id="5" name="Picture 4" descr="BAM_Post.jpg"/>
          <p:cNvPicPr>
            <a:picLocks noChangeAspect="1"/>
          </p:cNvPicPr>
          <p:nvPr/>
        </p:nvPicPr>
        <p:blipFill>
          <a:blip r:embed="rId3" cstate="print"/>
          <a:stretch>
            <a:fillRect/>
          </a:stretch>
        </p:blipFill>
        <p:spPr>
          <a:xfrm>
            <a:off x="0" y="757217"/>
            <a:ext cx="9144000" cy="6100783"/>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http://serc.carleton.edu/images/quantskills/methods/quantlit/seismogram.gif"/>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0" y="1785926"/>
            <a:ext cx="7724674" cy="4857784"/>
          </a:xfrm>
          <a:prstGeom prst="rect">
            <a:avLst/>
          </a:prstGeom>
          <a:noFill/>
        </p:spPr>
      </p:pic>
      <p:sp>
        <p:nvSpPr>
          <p:cNvPr id="218114" name="Rectangle 2"/>
          <p:cNvSpPr>
            <a:spLocks noGrp="1" noChangeArrowheads="1"/>
          </p:cNvSpPr>
          <p:nvPr>
            <p:ph type="title"/>
          </p:nvPr>
        </p:nvSpPr>
        <p:spPr>
          <a:xfrm>
            <a:off x="0" y="357166"/>
            <a:ext cx="4529142" cy="457200"/>
          </a:xfrm>
        </p:spPr>
        <p:txBody>
          <a:bodyPr/>
          <a:lstStyle/>
          <a:p>
            <a:pPr algn="l"/>
            <a:r>
              <a:rPr lang="en-US" sz="4000" b="1" dirty="0" smtClean="0"/>
              <a:t>ATTENUATION AND AMPLIFICATION</a:t>
            </a:r>
            <a:endParaRPr lang="en-CA" sz="4000" b="1" dirty="0"/>
          </a:p>
        </p:txBody>
      </p:sp>
      <p:sp>
        <p:nvSpPr>
          <p:cNvPr id="218115" name="Rectangle 3"/>
          <p:cNvSpPr>
            <a:spLocks noGrp="1" noChangeArrowheads="1"/>
          </p:cNvSpPr>
          <p:nvPr>
            <p:ph type="body" idx="1"/>
          </p:nvPr>
        </p:nvSpPr>
        <p:spPr>
          <a:xfrm>
            <a:off x="214314" y="2859105"/>
            <a:ext cx="4000496" cy="3141663"/>
          </a:xfrm>
          <a:noFill/>
          <a:ln/>
        </p:spPr>
        <p:txBody>
          <a:bodyPr/>
          <a:lstStyle/>
          <a:p>
            <a:pPr>
              <a:lnSpc>
                <a:spcPct val="90000"/>
              </a:lnSpc>
              <a:buFontTx/>
              <a:buNone/>
            </a:pPr>
            <a:r>
              <a:rPr lang="en-US" sz="1800" b="1" dirty="0"/>
              <a:t>Amplification depends on</a:t>
            </a:r>
            <a:r>
              <a:rPr lang="en-US" sz="1800" b="1" dirty="0" smtClean="0"/>
              <a:t>:</a:t>
            </a:r>
          </a:p>
          <a:p>
            <a:pPr>
              <a:lnSpc>
                <a:spcPct val="90000"/>
              </a:lnSpc>
              <a:buFontTx/>
              <a:buNone/>
            </a:pPr>
            <a:endParaRPr lang="en-US" sz="1800" b="1" dirty="0"/>
          </a:p>
          <a:p>
            <a:pPr>
              <a:lnSpc>
                <a:spcPct val="90000"/>
              </a:lnSpc>
            </a:pPr>
            <a:r>
              <a:rPr lang="en-US" sz="1800" dirty="0"/>
              <a:t>Distance to epicenter</a:t>
            </a:r>
          </a:p>
          <a:p>
            <a:pPr>
              <a:lnSpc>
                <a:spcPct val="90000"/>
              </a:lnSpc>
            </a:pPr>
            <a:r>
              <a:rPr lang="en-US" sz="1800" dirty="0"/>
              <a:t>Soil type (in lake deposit 2 to 3 times more than sand and gravels) </a:t>
            </a:r>
          </a:p>
          <a:p>
            <a:pPr>
              <a:lnSpc>
                <a:spcPct val="90000"/>
              </a:lnSpc>
            </a:pPr>
            <a:r>
              <a:rPr lang="en-US" sz="1800" dirty="0"/>
              <a:t>Soil thickness (the thicker the soil the larger the amplification)</a:t>
            </a:r>
          </a:p>
          <a:p>
            <a:pPr>
              <a:lnSpc>
                <a:spcPct val="90000"/>
              </a:lnSpc>
            </a:pPr>
            <a:r>
              <a:rPr lang="en-US" sz="1800" dirty="0"/>
              <a:t>Depth of foundation (shallow foundations experience higher acceleration</a:t>
            </a:r>
            <a:r>
              <a:rPr lang="en-US" sz="1800" dirty="0" smtClean="0"/>
              <a:t>).</a:t>
            </a:r>
          </a:p>
          <a:p>
            <a:pPr>
              <a:lnSpc>
                <a:spcPct val="90000"/>
              </a:lnSpc>
            </a:pPr>
            <a:endParaRPr lang="en-US" sz="1800" dirty="0"/>
          </a:p>
          <a:p>
            <a:pPr>
              <a:lnSpc>
                <a:spcPct val="90000"/>
              </a:lnSpc>
              <a:buFontTx/>
              <a:buNone/>
            </a:pPr>
            <a:r>
              <a:rPr lang="en-US" sz="1800" b="1" dirty="0"/>
              <a:t>Amplification can be </a:t>
            </a:r>
            <a:r>
              <a:rPr lang="en-US" sz="1800" b="1" dirty="0" smtClean="0"/>
              <a:t>measured</a:t>
            </a:r>
            <a:endParaRPr lang="en-CA" sz="1800" b="1" dirty="0"/>
          </a:p>
        </p:txBody>
      </p:sp>
      <p:sp>
        <p:nvSpPr>
          <p:cNvPr id="218117" name="Rectangle 5"/>
          <p:cNvSpPr>
            <a:spLocks noChangeArrowheads="1"/>
          </p:cNvSpPr>
          <p:nvPr/>
        </p:nvSpPr>
        <p:spPr bwMode="auto">
          <a:xfrm>
            <a:off x="214282" y="1428736"/>
            <a:ext cx="8167718" cy="1200329"/>
          </a:xfrm>
          <a:prstGeom prst="rect">
            <a:avLst/>
          </a:prstGeom>
          <a:noFill/>
          <a:ln w="9525">
            <a:noFill/>
            <a:miter lim="800000"/>
            <a:headEnd/>
            <a:tailEnd/>
          </a:ln>
          <a:effectLst/>
        </p:spPr>
        <p:txBody>
          <a:bodyPr wrap="square">
            <a:spAutoFit/>
          </a:bodyPr>
          <a:lstStyle/>
          <a:p>
            <a:pPr algn="l"/>
            <a:r>
              <a:rPr lang="en-US" sz="1800" b="1" dirty="0">
                <a:latin typeface="+mn-lt"/>
              </a:rPr>
              <a:t>Attenuation mainly depends on</a:t>
            </a:r>
            <a:r>
              <a:rPr lang="en-US" sz="1800" b="1" dirty="0" smtClean="0">
                <a:latin typeface="+mn-lt"/>
              </a:rPr>
              <a:t>:</a:t>
            </a:r>
          </a:p>
          <a:p>
            <a:pPr algn="l"/>
            <a:endParaRPr lang="en-US" sz="1800" b="1" dirty="0" smtClean="0">
              <a:latin typeface="+mn-lt"/>
            </a:endParaRPr>
          </a:p>
          <a:p>
            <a:pPr algn="l">
              <a:buFontTx/>
              <a:buChar char="•"/>
            </a:pPr>
            <a:r>
              <a:rPr lang="en-US" sz="1800" dirty="0" smtClean="0">
                <a:latin typeface="+mn-lt"/>
              </a:rPr>
              <a:t> </a:t>
            </a:r>
            <a:r>
              <a:rPr lang="en-US" sz="1800" dirty="0">
                <a:latin typeface="+mn-lt"/>
              </a:rPr>
              <a:t>Distance to epicenter</a:t>
            </a:r>
          </a:p>
          <a:p>
            <a:pPr algn="l">
              <a:buFontTx/>
              <a:buChar char="•"/>
            </a:pPr>
            <a:r>
              <a:rPr lang="en-US" sz="1800" dirty="0">
                <a:latin typeface="+mn-lt"/>
              </a:rPr>
              <a:t> Focal depth  </a:t>
            </a:r>
          </a:p>
        </p:txBody>
      </p:sp>
      <p:pic>
        <p:nvPicPr>
          <p:cNvPr id="87042" name="Picture 2" descr="http://earthquake.usgs.gov/regional/nca/1906/shakemap/download/1906_Boatwright_intensity.jpg"/>
          <p:cNvPicPr>
            <a:picLocks noChangeAspect="1" noChangeArrowheads="1"/>
          </p:cNvPicPr>
          <p:nvPr/>
        </p:nvPicPr>
        <p:blipFill>
          <a:blip r:embed="rId4" cstate="print"/>
          <a:srcRect/>
          <a:stretch>
            <a:fillRect/>
          </a:stretch>
        </p:blipFill>
        <p:spPr bwMode="auto">
          <a:xfrm>
            <a:off x="4399642" y="0"/>
            <a:ext cx="4744358" cy="685800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9218" name="Picture 1" descr="PGA.tif"/>
          <p:cNvPicPr>
            <a:picLocks noChangeAspect="1"/>
          </p:cNvPicPr>
          <p:nvPr/>
        </p:nvPicPr>
        <p:blipFill>
          <a:blip r:embed="rId3" cstate="print"/>
          <a:srcRect/>
          <a:stretch>
            <a:fillRect/>
          </a:stretch>
        </p:blipFill>
        <p:spPr bwMode="auto">
          <a:xfrm>
            <a:off x="1033463" y="0"/>
            <a:ext cx="7077075" cy="6858000"/>
          </a:xfrm>
          <a:prstGeom prst="rect">
            <a:avLst/>
          </a:prstGeom>
          <a:noFill/>
          <a:ln w="9525">
            <a:noFill/>
            <a:miter lim="800000"/>
            <a:headEnd/>
            <a:tailEnd/>
          </a:ln>
        </p:spPr>
      </p:pic>
      <p:sp>
        <p:nvSpPr>
          <p:cNvPr id="3" name="Rectangle 2"/>
          <p:cNvSpPr/>
          <p:nvPr/>
        </p:nvSpPr>
        <p:spPr>
          <a:xfrm>
            <a:off x="4788024" y="1556792"/>
            <a:ext cx="4143375" cy="1571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CA" sz="1800" b="1" dirty="0">
                <a:solidFill>
                  <a:schemeClr val="tx1"/>
                </a:solidFill>
              </a:rPr>
              <a:t>COMPARISON OF PEAK GROUND ACCELERATION AT PORT-AU-PRINCE AND CONCEPCION USING ATTENUATION </a:t>
            </a:r>
            <a:r>
              <a:rPr lang="en-CA" sz="1800" b="1" dirty="0" smtClean="0">
                <a:solidFill>
                  <a:schemeClr val="tx1"/>
                </a:solidFill>
              </a:rPr>
              <a:t>RELATIONS (Haiti M7.0; Chile M8.8)</a:t>
            </a:r>
            <a:endParaRPr lang="en-CA" sz="1800" b="1" dirty="0">
              <a:solidFill>
                <a:schemeClr val="tx1"/>
              </a:solidFill>
            </a:endParaRPr>
          </a:p>
        </p:txBody>
      </p:sp>
      <p:sp>
        <p:nvSpPr>
          <p:cNvPr id="4" name="TextBox 3"/>
          <p:cNvSpPr txBox="1"/>
          <p:nvPr/>
        </p:nvSpPr>
        <p:spPr>
          <a:xfrm rot="16200000">
            <a:off x="-2925721" y="3075055"/>
            <a:ext cx="6858002" cy="707886"/>
          </a:xfrm>
          <a:prstGeom prst="rect">
            <a:avLst/>
          </a:prstGeom>
          <a:noFill/>
        </p:spPr>
        <p:txBody>
          <a:bodyPr wrap="square" rtlCol="0">
            <a:spAutoFit/>
          </a:bodyPr>
          <a:lstStyle/>
          <a:p>
            <a:r>
              <a:rPr lang="en-CA" sz="4000" b="1" dirty="0" smtClean="0">
                <a:latin typeface="+mn-lt"/>
              </a:rPr>
              <a:t>ATTENUATION</a:t>
            </a:r>
            <a:endParaRPr lang="en-CA" sz="4000" b="1" dirty="0">
              <a:latin typeface="+mn-lt"/>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a:xfrm>
            <a:off x="0" y="0"/>
            <a:ext cx="9144000" cy="914400"/>
          </a:xfrm>
        </p:spPr>
        <p:txBody>
          <a:bodyPr/>
          <a:lstStyle/>
          <a:p>
            <a:r>
              <a:rPr lang="en-US" sz="4000" b="1" dirty="0" smtClean="0">
                <a:solidFill>
                  <a:schemeClr val="bg1"/>
                </a:solidFill>
              </a:rPr>
              <a:t>GROUND SHAKING &amp; AMPLIFICATION </a:t>
            </a:r>
            <a:endParaRPr lang="en-US" sz="4000" b="1" dirty="0">
              <a:solidFill>
                <a:schemeClr val="bg1"/>
              </a:solidFill>
            </a:endParaRPr>
          </a:p>
        </p:txBody>
      </p:sp>
      <p:pic>
        <p:nvPicPr>
          <p:cNvPr id="264196" name="Picture 4" descr="FG16_0C"/>
          <p:cNvPicPr>
            <a:picLocks noGrp="1" noChangeAspect="1" noChangeArrowheads="1"/>
          </p:cNvPicPr>
          <p:nvPr>
            <p:ph sz="half" idx="2"/>
          </p:nvPr>
        </p:nvPicPr>
        <p:blipFill>
          <a:blip r:embed="rId3" cstate="print"/>
          <a:srcRect t="7405" b="8177"/>
          <a:stretch>
            <a:fillRect/>
          </a:stretch>
        </p:blipFill>
        <p:spPr>
          <a:xfrm>
            <a:off x="0" y="1071546"/>
            <a:ext cx="8839200" cy="5599113"/>
          </a:xfrm>
          <a:noFill/>
          <a:ln/>
        </p:spPr>
      </p:pic>
      <p:sp>
        <p:nvSpPr>
          <p:cNvPr id="264200" name="Text Box 8"/>
          <p:cNvSpPr txBox="1">
            <a:spLocks noChangeArrowheads="1"/>
          </p:cNvSpPr>
          <p:nvPr/>
        </p:nvSpPr>
        <p:spPr bwMode="auto">
          <a:xfrm>
            <a:off x="0" y="1142984"/>
            <a:ext cx="5500694" cy="461665"/>
          </a:xfrm>
          <a:prstGeom prst="rect">
            <a:avLst/>
          </a:prstGeom>
          <a:noFill/>
          <a:ln w="9525">
            <a:noFill/>
            <a:miter lim="800000"/>
            <a:headEnd/>
            <a:tailEnd/>
          </a:ln>
          <a:effectLst/>
        </p:spPr>
        <p:txBody>
          <a:bodyPr wrap="square">
            <a:spAutoFit/>
          </a:bodyPr>
          <a:lstStyle/>
          <a:p>
            <a:r>
              <a:rPr lang="en-US" dirty="0">
                <a:latin typeface="+mn-lt"/>
              </a:rPr>
              <a:t>1989 Loma </a:t>
            </a:r>
            <a:r>
              <a:rPr lang="en-US" dirty="0" err="1">
                <a:latin typeface="+mn-lt"/>
              </a:rPr>
              <a:t>Prieta</a:t>
            </a:r>
            <a:r>
              <a:rPr lang="en-US" dirty="0">
                <a:latin typeface="+mn-lt"/>
              </a:rPr>
              <a:t> </a:t>
            </a:r>
            <a:r>
              <a:rPr lang="en-US" dirty="0" smtClean="0">
                <a:latin typeface="+mn-lt"/>
              </a:rPr>
              <a:t>Earthquake (M7.1)</a:t>
            </a:r>
            <a:endParaRPr lang="en-US" dirty="0">
              <a:latin typeface="+mn-lt"/>
            </a:endParaRPr>
          </a:p>
        </p:txBody>
      </p:sp>
      <p:sp>
        <p:nvSpPr>
          <p:cNvPr id="264202" name="Line 10"/>
          <p:cNvSpPr>
            <a:spLocks noChangeShapeType="1"/>
          </p:cNvSpPr>
          <p:nvPr/>
        </p:nvSpPr>
        <p:spPr bwMode="auto">
          <a:xfrm flipV="1">
            <a:off x="2743200" y="3276600"/>
            <a:ext cx="762000" cy="685800"/>
          </a:xfrm>
          <a:prstGeom prst="line">
            <a:avLst/>
          </a:prstGeom>
          <a:noFill/>
          <a:ln w="9525">
            <a:solidFill>
              <a:schemeClr val="tx1"/>
            </a:solidFill>
            <a:round/>
            <a:headEnd/>
            <a:tailEnd type="triangle" w="med" len="med"/>
          </a:ln>
          <a:effectLst/>
        </p:spPr>
        <p:txBody>
          <a:bodyPr/>
          <a:lstStyle/>
          <a:p>
            <a:endParaRPr lang="en-CA"/>
          </a:p>
        </p:txBody>
      </p:sp>
      <p:sp>
        <p:nvSpPr>
          <p:cNvPr id="8" name="Oval 7"/>
          <p:cNvSpPr/>
          <p:nvPr/>
        </p:nvSpPr>
        <p:spPr bwMode="auto">
          <a:xfrm>
            <a:off x="2714612" y="2786058"/>
            <a:ext cx="1071570" cy="1143008"/>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http://upload.wikimedia.org/wikipedia/commons/1/18/Cypress_structure.jpeg"/>
          <p:cNvPicPr>
            <a:picLocks noChangeAspect="1" noChangeArrowheads="1"/>
          </p:cNvPicPr>
          <p:nvPr/>
        </p:nvPicPr>
        <p:blipFill>
          <a:blip r:embed="rId3" cstate="print"/>
          <a:srcRect/>
          <a:stretch>
            <a:fillRect/>
          </a:stretch>
        </p:blipFill>
        <p:spPr bwMode="auto">
          <a:xfrm>
            <a:off x="0" y="285728"/>
            <a:ext cx="9144000" cy="6135948"/>
          </a:xfrm>
          <a:prstGeom prst="rect">
            <a:avLst/>
          </a:prstGeom>
          <a:noFill/>
        </p:spPr>
      </p:pic>
      <p:sp>
        <p:nvSpPr>
          <p:cNvPr id="4" name="TextBox 3"/>
          <p:cNvSpPr txBox="1"/>
          <p:nvPr/>
        </p:nvSpPr>
        <p:spPr>
          <a:xfrm>
            <a:off x="0" y="6500834"/>
            <a:ext cx="9144000" cy="338554"/>
          </a:xfrm>
          <a:prstGeom prst="rect">
            <a:avLst/>
          </a:prstGeom>
          <a:noFill/>
        </p:spPr>
        <p:txBody>
          <a:bodyPr wrap="square" rtlCol="0">
            <a:spAutoFit/>
          </a:bodyPr>
          <a:lstStyle/>
          <a:p>
            <a:pPr algn="l"/>
            <a:r>
              <a:rPr lang="en-CA" sz="1600" i="1" dirty="0" smtClean="0">
                <a:solidFill>
                  <a:schemeClr val="bg1"/>
                </a:solidFill>
                <a:latin typeface="+mj-lt"/>
              </a:rPr>
              <a:t>Collapse of Cypress Freeway, Oakland, Loma </a:t>
            </a:r>
            <a:r>
              <a:rPr lang="en-CA" sz="1600" i="1" dirty="0" err="1" smtClean="0">
                <a:solidFill>
                  <a:schemeClr val="bg1"/>
                </a:solidFill>
                <a:latin typeface="+mj-lt"/>
              </a:rPr>
              <a:t>Prieta</a:t>
            </a:r>
            <a:r>
              <a:rPr lang="en-CA" sz="1600" i="1" dirty="0" smtClean="0">
                <a:solidFill>
                  <a:schemeClr val="bg1"/>
                </a:solidFill>
                <a:latin typeface="+mj-lt"/>
              </a:rPr>
              <a:t> Earthquake, California, 1989</a:t>
            </a:r>
            <a:endParaRPr lang="en-CA" sz="1600" i="1" dirty="0">
              <a:solidFill>
                <a:schemeClr val="bg1"/>
              </a:solidFill>
              <a:latin typeface="+mj-lt"/>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6" descr="VIEW_A"/>
          <p:cNvPicPr>
            <a:picLocks noChangeAspect="1" noChangeArrowheads="1"/>
          </p:cNvPicPr>
          <p:nvPr/>
        </p:nvPicPr>
        <p:blipFill>
          <a:blip r:embed="rId3" cstate="print"/>
          <a:srcRect/>
          <a:stretch>
            <a:fillRect/>
          </a:stretch>
        </p:blipFill>
        <p:spPr bwMode="auto">
          <a:xfrm>
            <a:off x="0" y="0"/>
            <a:ext cx="9144000" cy="6859588"/>
          </a:xfrm>
          <a:prstGeom prst="rect">
            <a:avLst/>
          </a:prstGeom>
          <a:noFill/>
          <a:ln w="9525">
            <a:noFill/>
            <a:miter lim="800000"/>
            <a:headEnd/>
            <a:tailEnd/>
          </a:ln>
        </p:spPr>
      </p:pic>
      <p:sp>
        <p:nvSpPr>
          <p:cNvPr id="14339" name="Text Box 11"/>
          <p:cNvSpPr txBox="1">
            <a:spLocks noChangeArrowheads="1"/>
          </p:cNvSpPr>
          <p:nvPr/>
        </p:nvSpPr>
        <p:spPr bwMode="auto">
          <a:xfrm>
            <a:off x="0" y="0"/>
            <a:ext cx="8964613" cy="400110"/>
          </a:xfrm>
          <a:prstGeom prst="rect">
            <a:avLst/>
          </a:prstGeom>
          <a:noFill/>
          <a:ln w="9525">
            <a:noFill/>
            <a:miter lim="800000"/>
            <a:headEnd/>
            <a:tailEnd/>
          </a:ln>
        </p:spPr>
        <p:txBody>
          <a:bodyPr>
            <a:spAutoFit/>
          </a:bodyPr>
          <a:lstStyle/>
          <a:p>
            <a:pPr algn="l">
              <a:spcBef>
                <a:spcPct val="50000"/>
              </a:spcBef>
            </a:pPr>
            <a:r>
              <a:rPr lang="en-US" sz="2000" b="1" dirty="0" smtClean="0">
                <a:latin typeface="+mn-lt"/>
              </a:rPr>
              <a:t>EARTHQUAKE SITE EFFECTS IN MEXICO </a:t>
            </a:r>
            <a:r>
              <a:rPr lang="en-US" sz="2000" b="1" dirty="0">
                <a:latin typeface="+mn-lt"/>
              </a:rPr>
              <a:t>CITY</a:t>
            </a:r>
          </a:p>
        </p:txBody>
      </p:sp>
      <p:sp>
        <p:nvSpPr>
          <p:cNvPr id="6158" name="Text Box 14"/>
          <p:cNvSpPr txBox="1">
            <a:spLocks noChangeArrowheads="1"/>
          </p:cNvSpPr>
          <p:nvPr/>
        </p:nvSpPr>
        <p:spPr bwMode="auto">
          <a:xfrm>
            <a:off x="0" y="6000768"/>
            <a:ext cx="9144000" cy="369332"/>
          </a:xfrm>
          <a:prstGeom prst="rect">
            <a:avLst/>
          </a:prstGeom>
          <a:solidFill>
            <a:schemeClr val="tx1"/>
          </a:solidFill>
          <a:ln w="9525">
            <a:noFill/>
            <a:miter lim="800000"/>
            <a:headEnd/>
            <a:tailEnd/>
          </a:ln>
        </p:spPr>
        <p:txBody>
          <a:bodyPr>
            <a:spAutoFit/>
          </a:bodyPr>
          <a:lstStyle/>
          <a:p>
            <a:pPr marL="342900" indent="-342900" algn="l">
              <a:spcBef>
                <a:spcPct val="50000"/>
              </a:spcBef>
            </a:pPr>
            <a:r>
              <a:rPr lang="en-US" sz="1800" dirty="0" smtClean="0">
                <a:solidFill>
                  <a:schemeClr val="bg1"/>
                </a:solidFill>
                <a:latin typeface="+mj-lt"/>
              </a:rPr>
              <a:t>Seismic </a:t>
            </a:r>
            <a:r>
              <a:rPr lang="en-US" sz="1800" dirty="0">
                <a:solidFill>
                  <a:schemeClr val="bg1"/>
                </a:solidFill>
                <a:latin typeface="+mj-lt"/>
              </a:rPr>
              <a:t>shaking amplification due to loose sediments</a:t>
            </a:r>
          </a:p>
        </p:txBody>
      </p:sp>
      <p:pic>
        <p:nvPicPr>
          <p:cNvPr id="14341" name="Picture 17"/>
          <p:cNvPicPr>
            <a:picLocks noChangeAspect="1" noChangeArrowheads="1"/>
          </p:cNvPicPr>
          <p:nvPr/>
        </p:nvPicPr>
        <p:blipFill>
          <a:blip r:embed="rId4" cstate="print"/>
          <a:srcRect/>
          <a:stretch>
            <a:fillRect/>
          </a:stretch>
        </p:blipFill>
        <p:spPr bwMode="auto">
          <a:xfrm>
            <a:off x="5795963" y="836613"/>
            <a:ext cx="3348037" cy="3162300"/>
          </a:xfrm>
          <a:prstGeom prst="rect">
            <a:avLst/>
          </a:prstGeom>
          <a:noFill/>
          <a:ln w="9525">
            <a:noFill/>
            <a:miter lim="800000"/>
            <a:headEnd/>
            <a:tailEnd/>
          </a:ln>
        </p:spPr>
      </p:pic>
      <p:sp>
        <p:nvSpPr>
          <p:cNvPr id="6162" name="Rectangle 18"/>
          <p:cNvSpPr>
            <a:spLocks noChangeArrowheads="1"/>
          </p:cNvSpPr>
          <p:nvPr/>
        </p:nvSpPr>
        <p:spPr bwMode="auto">
          <a:xfrm>
            <a:off x="6732588" y="1916113"/>
            <a:ext cx="865187" cy="936625"/>
          </a:xfrm>
          <a:prstGeom prst="rect">
            <a:avLst/>
          </a:prstGeom>
          <a:solidFill>
            <a:srgbClr val="FF0000">
              <a:alpha val="56078"/>
            </a:srgbClr>
          </a:solidFill>
          <a:ln w="9525">
            <a:solidFill>
              <a:schemeClr val="tx1"/>
            </a:solidFill>
            <a:miter lim="800000"/>
            <a:headEnd/>
            <a:tailEnd/>
          </a:ln>
        </p:spPr>
        <p:txBody>
          <a:bodyPr wrap="none" anchor="ctr"/>
          <a:lstStyle/>
          <a:p>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62"/>
                                        </p:tgtEl>
                                        <p:attrNameLst>
                                          <p:attrName>style.visibility</p:attrName>
                                        </p:attrNameLst>
                                      </p:cBhvr>
                                      <p:to>
                                        <p:strVal val="visible"/>
                                      </p:to>
                                    </p:set>
                                    <p:anim calcmode="lin" valueType="num">
                                      <p:cBhvr additive="base">
                                        <p:cTn id="7" dur="500" fill="hold"/>
                                        <p:tgtEl>
                                          <p:spTgt spid="6162"/>
                                        </p:tgtEl>
                                        <p:attrNameLst>
                                          <p:attrName>ppt_x</p:attrName>
                                        </p:attrNameLst>
                                      </p:cBhvr>
                                      <p:tavLst>
                                        <p:tav tm="0">
                                          <p:val>
                                            <p:strVal val="#ppt_x"/>
                                          </p:val>
                                        </p:tav>
                                        <p:tav tm="100000">
                                          <p:val>
                                            <p:strVal val="#ppt_x"/>
                                          </p:val>
                                        </p:tav>
                                      </p:tavLst>
                                    </p:anim>
                                    <p:anim calcmode="lin" valueType="num">
                                      <p:cBhvr additive="base">
                                        <p:cTn id="8" dur="500" fill="hold"/>
                                        <p:tgtEl>
                                          <p:spTgt spid="61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6158"/>
                                        </p:tgtEl>
                                        <p:attrNameLst>
                                          <p:attrName>style.visibility</p:attrName>
                                        </p:attrNameLst>
                                      </p:cBhvr>
                                      <p:to>
                                        <p:strVal val="visible"/>
                                      </p:to>
                                    </p:set>
                                    <p:animEffect transition="in" filter="checkerboard(across)">
                                      <p:cBhvr>
                                        <p:cTn id="13" dur="500"/>
                                        <p:tgtEl>
                                          <p:spTgt spid="6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8" grpId="0" animBg="1"/>
      <p:bldP spid="616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84994" name="Picture 2" descr="http://www.sbceo.k12.ca.us/~vms/carlton/Renaissance/Tenochtitlan2.jpg"/>
          <p:cNvPicPr>
            <a:picLocks noChangeAspect="1" noChangeArrowheads="1"/>
          </p:cNvPicPr>
          <p:nvPr/>
        </p:nvPicPr>
        <p:blipFill>
          <a:blip r:embed="rId3" cstate="print"/>
          <a:srcRect/>
          <a:stretch>
            <a:fillRect/>
          </a:stretch>
        </p:blipFill>
        <p:spPr bwMode="auto">
          <a:xfrm>
            <a:off x="-36512" y="214290"/>
            <a:ext cx="9144000" cy="5846547"/>
          </a:xfrm>
          <a:prstGeom prst="rect">
            <a:avLst/>
          </a:prstGeom>
          <a:noFill/>
        </p:spPr>
      </p:pic>
      <p:sp>
        <p:nvSpPr>
          <p:cNvPr id="3" name="TextBox 2"/>
          <p:cNvSpPr txBox="1"/>
          <p:nvPr/>
        </p:nvSpPr>
        <p:spPr>
          <a:xfrm>
            <a:off x="0" y="6143644"/>
            <a:ext cx="9144000" cy="523220"/>
          </a:xfrm>
          <a:prstGeom prst="rect">
            <a:avLst/>
          </a:prstGeom>
          <a:noFill/>
        </p:spPr>
        <p:txBody>
          <a:bodyPr wrap="square" rtlCol="0">
            <a:spAutoFit/>
          </a:bodyPr>
          <a:lstStyle/>
          <a:p>
            <a:r>
              <a:rPr lang="en-CA" sz="2800" dirty="0" smtClean="0">
                <a:solidFill>
                  <a:schemeClr val="bg1"/>
                </a:solidFill>
                <a:latin typeface="+mn-lt"/>
              </a:rPr>
              <a:t>SPANISH CONQUEST OF TENOCHTITLAN IN 1521 </a:t>
            </a:r>
            <a:endParaRPr lang="en-CA" sz="2800" dirty="0">
              <a:solidFill>
                <a:schemeClr val="bg1"/>
              </a:solidFill>
              <a:latin typeface="+mn-lt"/>
            </a:endParaRPr>
          </a:p>
        </p:txBody>
      </p:sp>
      <p:pic>
        <p:nvPicPr>
          <p:cNvPr id="123906" name="Picture 2" descr="File:Aztec calendar.svg">
            <a:hlinkClick r:id="rId4"/>
          </p:cNvPr>
          <p:cNvPicPr>
            <a:picLocks noChangeAspect="1" noChangeArrowheads="1"/>
          </p:cNvPicPr>
          <p:nvPr/>
        </p:nvPicPr>
        <p:blipFill>
          <a:blip r:embed="rId5" cstate="print"/>
          <a:srcRect/>
          <a:stretch>
            <a:fillRect/>
          </a:stretch>
        </p:blipFill>
        <p:spPr bwMode="auto">
          <a:xfrm>
            <a:off x="7286644" y="357166"/>
            <a:ext cx="1539674" cy="1535825"/>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Mexico City Mexico satellite image map"/>
          <p:cNvPicPr>
            <a:picLocks noChangeAspect="1" noChangeArrowheads="1"/>
          </p:cNvPicPr>
          <p:nvPr/>
        </p:nvPicPr>
        <p:blipFill>
          <a:blip r:embed="rId3" cstate="print"/>
          <a:srcRect/>
          <a:stretch>
            <a:fillRect/>
          </a:stretch>
        </p:blipFill>
        <p:spPr bwMode="auto">
          <a:xfrm>
            <a:off x="0" y="0"/>
            <a:ext cx="9001125" cy="6834188"/>
          </a:xfrm>
          <a:prstGeom prst="rect">
            <a:avLst/>
          </a:prstGeom>
          <a:noFill/>
          <a:ln w="9525">
            <a:noFill/>
            <a:miter lim="800000"/>
            <a:headEnd/>
            <a:tailEnd/>
          </a:ln>
        </p:spPr>
      </p:pic>
      <p:sp>
        <p:nvSpPr>
          <p:cNvPr id="13315" name="TextBox 2"/>
          <p:cNvSpPr txBox="1">
            <a:spLocks noChangeArrowheads="1"/>
          </p:cNvSpPr>
          <p:nvPr/>
        </p:nvSpPr>
        <p:spPr bwMode="auto">
          <a:xfrm>
            <a:off x="0" y="6429375"/>
            <a:ext cx="3714750" cy="461665"/>
          </a:xfrm>
          <a:prstGeom prst="rect">
            <a:avLst/>
          </a:prstGeom>
          <a:noFill/>
          <a:ln w="9525">
            <a:noFill/>
            <a:miter lim="800000"/>
            <a:headEnd/>
            <a:tailEnd/>
          </a:ln>
        </p:spPr>
        <p:txBody>
          <a:bodyPr>
            <a:spAutoFit/>
          </a:bodyPr>
          <a:lstStyle/>
          <a:p>
            <a:pPr algn="l"/>
            <a:r>
              <a:rPr lang="en-CA" b="1" dirty="0">
                <a:latin typeface="Calibri" pitchFamily="34" charset="0"/>
              </a:rPr>
              <a:t>MEXICO CITY</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Mexico City A.jpg"/>
          <p:cNvPicPr>
            <a:picLocks noChangeAspect="1"/>
          </p:cNvPicPr>
          <p:nvPr/>
        </p:nvPicPr>
        <p:blipFill>
          <a:blip r:embed="rId3" cstate="print"/>
          <a:stretch>
            <a:fillRect/>
          </a:stretch>
        </p:blipFill>
        <p:spPr>
          <a:xfrm>
            <a:off x="0" y="571480"/>
            <a:ext cx="9144000" cy="4950514"/>
          </a:xfrm>
          <a:prstGeom prst="rect">
            <a:avLst/>
          </a:prstGeom>
        </p:spPr>
      </p:pic>
      <p:sp>
        <p:nvSpPr>
          <p:cNvPr id="8" name="TextBox 7"/>
          <p:cNvSpPr txBox="1"/>
          <p:nvPr/>
        </p:nvSpPr>
        <p:spPr>
          <a:xfrm>
            <a:off x="0" y="571480"/>
            <a:ext cx="2643174" cy="338554"/>
          </a:xfrm>
          <a:prstGeom prst="rect">
            <a:avLst/>
          </a:prstGeom>
          <a:noFill/>
        </p:spPr>
        <p:txBody>
          <a:bodyPr wrap="square" rtlCol="0">
            <a:spAutoFit/>
          </a:bodyPr>
          <a:lstStyle/>
          <a:p>
            <a:r>
              <a:rPr lang="en-CA" b="1" i="1" dirty="0" smtClean="0">
                <a:latin typeface="Calibri" pitchFamily="34" charset="0"/>
              </a:rPr>
              <a:t>Mexico City</a:t>
            </a:r>
            <a:endParaRPr lang="en-CA" b="1" i="1" dirty="0">
              <a:latin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56" name="Rectangle 4"/>
          <p:cNvSpPr>
            <a:spLocks noChangeArrowheads="1"/>
          </p:cNvSpPr>
          <p:nvPr/>
        </p:nvSpPr>
        <p:spPr bwMode="auto">
          <a:xfrm>
            <a:off x="179388" y="476250"/>
            <a:ext cx="8785225" cy="366713"/>
          </a:xfrm>
          <a:prstGeom prst="rect">
            <a:avLst/>
          </a:prstGeom>
          <a:noFill/>
          <a:ln w="9525">
            <a:noFill/>
            <a:miter lim="800000"/>
            <a:headEnd/>
            <a:tailEnd/>
          </a:ln>
          <a:effectLst/>
        </p:spPr>
        <p:txBody>
          <a:bodyPr>
            <a:spAutoFit/>
          </a:bodyPr>
          <a:lstStyle/>
          <a:p>
            <a:pPr algn="ctr"/>
            <a:r>
              <a:rPr lang="en-US" b="1"/>
              <a:t>QUANTIFICATION OF LANDSLIDE DESTRUCTIVENESS</a:t>
            </a:r>
          </a:p>
        </p:txBody>
      </p:sp>
      <p:pic>
        <p:nvPicPr>
          <p:cNvPr id="23558" name="Picture 6" descr="LA_PRENSA"/>
          <p:cNvPicPr>
            <a:picLocks noChangeAspect="1" noChangeArrowheads="1"/>
          </p:cNvPicPr>
          <p:nvPr/>
        </p:nvPicPr>
        <p:blipFill>
          <a:blip r:embed="rId3" cstate="print">
            <a:lum bright="-7000" contrast="4000"/>
          </a:blip>
          <a:srcRect/>
          <a:stretch>
            <a:fillRect/>
          </a:stretch>
        </p:blipFill>
        <p:spPr bwMode="auto">
          <a:xfrm>
            <a:off x="142844" y="642918"/>
            <a:ext cx="8822403" cy="5879293"/>
          </a:xfrm>
          <a:prstGeom prst="rect">
            <a:avLst/>
          </a:prstGeom>
          <a:noFill/>
        </p:spPr>
      </p:pic>
      <p:sp>
        <p:nvSpPr>
          <p:cNvPr id="4" name="TextBox 3"/>
          <p:cNvSpPr txBox="1"/>
          <p:nvPr/>
        </p:nvSpPr>
        <p:spPr>
          <a:xfrm>
            <a:off x="0" y="6572272"/>
            <a:ext cx="8786842" cy="276999"/>
          </a:xfrm>
          <a:prstGeom prst="rect">
            <a:avLst/>
          </a:prstGeom>
          <a:noFill/>
        </p:spPr>
        <p:txBody>
          <a:bodyPr wrap="square" rtlCol="0">
            <a:spAutoFit/>
          </a:bodyPr>
          <a:lstStyle/>
          <a:p>
            <a:pPr algn="l"/>
            <a:r>
              <a:rPr lang="en-CA" sz="1200" i="1" dirty="0" smtClean="0">
                <a:solidFill>
                  <a:schemeClr val="bg1"/>
                </a:solidFill>
              </a:rPr>
              <a:t>2001 Las Colinas landslide, El Salvador (ca. 600 deaths) – very high impact; very small landslide</a:t>
            </a:r>
            <a:endParaRPr lang="en-CA" sz="1200" i="1" dirty="0">
              <a:solidFill>
                <a:schemeClr val="bg1"/>
              </a:solidFill>
            </a:endParaRPr>
          </a:p>
        </p:txBody>
      </p:sp>
      <p:sp>
        <p:nvSpPr>
          <p:cNvPr id="5" name="TextBox 4"/>
          <p:cNvSpPr txBox="1"/>
          <p:nvPr/>
        </p:nvSpPr>
        <p:spPr>
          <a:xfrm>
            <a:off x="285720" y="142852"/>
            <a:ext cx="7929618" cy="461665"/>
          </a:xfrm>
          <a:prstGeom prst="rect">
            <a:avLst/>
          </a:prstGeom>
          <a:noFill/>
        </p:spPr>
        <p:txBody>
          <a:bodyPr wrap="square" rtlCol="0">
            <a:spAutoFit/>
          </a:bodyPr>
          <a:lstStyle/>
          <a:p>
            <a:pPr algn="l"/>
            <a:r>
              <a:rPr lang="en-CA" sz="2400" b="1" dirty="0" smtClean="0">
                <a:solidFill>
                  <a:schemeClr val="bg1"/>
                </a:solidFill>
                <a:latin typeface="Calibri" pitchFamily="34" charset="0"/>
              </a:rPr>
              <a:t>SECONDARY EFFECTS 2 – LANDSLIDES </a:t>
            </a:r>
            <a:endParaRPr lang="en-CA" sz="2400"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TLA_4B&amp;W"/>
          <p:cNvPicPr>
            <a:picLocks noChangeAspect="1" noChangeArrowheads="1"/>
          </p:cNvPicPr>
          <p:nvPr/>
        </p:nvPicPr>
        <p:blipFill>
          <a:blip r:embed="rId3" cstate="print"/>
          <a:srcRect/>
          <a:stretch>
            <a:fillRect/>
          </a:stretch>
        </p:blipFill>
        <p:spPr bwMode="auto">
          <a:xfrm>
            <a:off x="4738688" y="0"/>
            <a:ext cx="4405312" cy="6858000"/>
          </a:xfrm>
          <a:prstGeom prst="rect">
            <a:avLst/>
          </a:prstGeom>
          <a:noFill/>
          <a:ln w="9525">
            <a:noFill/>
            <a:miter lim="800000"/>
            <a:headEnd/>
            <a:tailEnd/>
          </a:ln>
        </p:spPr>
      </p:pic>
      <p:pic>
        <p:nvPicPr>
          <p:cNvPr id="15363" name="Picture 6" descr="Cathedral_B"/>
          <p:cNvPicPr>
            <a:picLocks noChangeAspect="1" noChangeArrowheads="1"/>
          </p:cNvPicPr>
          <p:nvPr/>
        </p:nvPicPr>
        <p:blipFill>
          <a:blip r:embed="rId4" cstate="print"/>
          <a:srcRect/>
          <a:stretch>
            <a:fillRect/>
          </a:stretch>
        </p:blipFill>
        <p:spPr bwMode="auto">
          <a:xfrm>
            <a:off x="107950" y="1700213"/>
            <a:ext cx="6108700" cy="4310062"/>
          </a:xfrm>
          <a:prstGeom prst="rect">
            <a:avLst/>
          </a:prstGeom>
          <a:noFill/>
          <a:ln w="66675">
            <a:solidFill>
              <a:schemeClr val="bg1"/>
            </a:solidFill>
            <a:miter lim="800000"/>
            <a:headEnd/>
            <a:tailEnd/>
          </a:ln>
        </p:spPr>
      </p:pic>
      <p:sp>
        <p:nvSpPr>
          <p:cNvPr id="15364" name="Text Box 7"/>
          <p:cNvSpPr txBox="1">
            <a:spLocks noChangeArrowheads="1"/>
          </p:cNvSpPr>
          <p:nvPr/>
        </p:nvSpPr>
        <p:spPr bwMode="auto">
          <a:xfrm>
            <a:off x="250825" y="188913"/>
            <a:ext cx="4176713" cy="1311275"/>
          </a:xfrm>
          <a:prstGeom prst="rect">
            <a:avLst/>
          </a:prstGeom>
          <a:noFill/>
          <a:ln w="9525">
            <a:noFill/>
            <a:miter lim="800000"/>
            <a:headEnd/>
            <a:tailEnd/>
          </a:ln>
        </p:spPr>
        <p:txBody>
          <a:bodyPr>
            <a:spAutoFit/>
          </a:bodyPr>
          <a:lstStyle/>
          <a:p>
            <a:pPr algn="l">
              <a:spcBef>
                <a:spcPct val="50000"/>
              </a:spcBef>
            </a:pPr>
            <a:r>
              <a:rPr lang="en-US" sz="2000" b="1" dirty="0">
                <a:latin typeface="+mn-lt"/>
              </a:rPr>
              <a:t>MEXICO CITY – COMPLEX FOUNDATIONS FOR NEW BUILDINGS AND SETTLEMENT OF HERITAGE STRUCTURES</a:t>
            </a:r>
          </a:p>
        </p:txBody>
      </p:sp>
      <p:sp>
        <p:nvSpPr>
          <p:cNvPr id="15365" name="Line 8"/>
          <p:cNvSpPr>
            <a:spLocks noChangeShapeType="1"/>
          </p:cNvSpPr>
          <p:nvPr/>
        </p:nvSpPr>
        <p:spPr bwMode="auto">
          <a:xfrm>
            <a:off x="0" y="6524625"/>
            <a:ext cx="4716463" cy="0"/>
          </a:xfrm>
          <a:prstGeom prst="line">
            <a:avLst/>
          </a:prstGeom>
          <a:noFill/>
          <a:ln w="9525">
            <a:solidFill>
              <a:schemeClr val="tx1"/>
            </a:solidFill>
            <a:round/>
            <a:headEnd/>
            <a:tailEnd/>
          </a:ln>
        </p:spPr>
        <p:txBody>
          <a:bodyPr/>
          <a:lstStyle/>
          <a:p>
            <a:endParaRPr lang="en-CA"/>
          </a:p>
        </p:txBody>
      </p:sp>
      <p:sp>
        <p:nvSpPr>
          <p:cNvPr id="15366" name="Text Box 9"/>
          <p:cNvSpPr txBox="1">
            <a:spLocks noChangeArrowheads="1"/>
          </p:cNvSpPr>
          <p:nvPr/>
        </p:nvSpPr>
        <p:spPr bwMode="auto">
          <a:xfrm>
            <a:off x="179388" y="6092825"/>
            <a:ext cx="4535487" cy="369888"/>
          </a:xfrm>
          <a:prstGeom prst="rect">
            <a:avLst/>
          </a:prstGeom>
          <a:noFill/>
          <a:ln w="9525">
            <a:noFill/>
            <a:miter lim="800000"/>
            <a:headEnd/>
            <a:tailEnd/>
          </a:ln>
        </p:spPr>
        <p:txBody>
          <a:bodyPr>
            <a:spAutoFit/>
          </a:bodyPr>
          <a:lstStyle/>
          <a:p>
            <a:pPr>
              <a:spcBef>
                <a:spcPct val="50000"/>
              </a:spcBef>
            </a:pPr>
            <a:r>
              <a:rPr lang="en-US" sz="1400" i="1" dirty="0"/>
              <a:t>Metropolitan Cathedral – dates from about 1600 </a:t>
            </a:r>
            <a:r>
              <a:rPr lang="en-US" dirty="0"/>
              <a:t>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TLA_1"/>
          <p:cNvPicPr>
            <a:picLocks noChangeAspect="1" noChangeArrowheads="1"/>
          </p:cNvPicPr>
          <p:nvPr/>
        </p:nvPicPr>
        <p:blipFill>
          <a:blip r:embed="rId3" cstate="print"/>
          <a:srcRect/>
          <a:stretch>
            <a:fillRect/>
          </a:stretch>
        </p:blipFill>
        <p:spPr bwMode="auto">
          <a:xfrm>
            <a:off x="0" y="0"/>
            <a:ext cx="3657600" cy="6858000"/>
          </a:xfrm>
          <a:prstGeom prst="rect">
            <a:avLst/>
          </a:prstGeom>
          <a:noFill/>
          <a:ln w="9525">
            <a:noFill/>
            <a:miter lim="800000"/>
            <a:headEnd/>
            <a:tailEnd/>
          </a:ln>
        </p:spPr>
      </p:pic>
      <p:pic>
        <p:nvPicPr>
          <p:cNvPr id="16387" name="Picture 5" descr="TLA_2"/>
          <p:cNvPicPr>
            <a:picLocks noChangeAspect="1" noChangeArrowheads="1"/>
          </p:cNvPicPr>
          <p:nvPr/>
        </p:nvPicPr>
        <p:blipFill>
          <a:blip r:embed="rId4" cstate="print"/>
          <a:srcRect/>
          <a:stretch>
            <a:fillRect/>
          </a:stretch>
        </p:blipFill>
        <p:spPr bwMode="auto">
          <a:xfrm>
            <a:off x="3565525" y="0"/>
            <a:ext cx="5578475" cy="6858000"/>
          </a:xfrm>
          <a:prstGeom prst="rect">
            <a:avLst/>
          </a:prstGeom>
          <a:noFill/>
          <a:ln w="9525">
            <a:solidFill>
              <a:srgbClr val="3366FF"/>
            </a:solidFill>
            <a:miter lim="800000"/>
            <a:headEnd/>
            <a:tailEnd/>
          </a:ln>
        </p:spPr>
      </p:pic>
      <p:sp>
        <p:nvSpPr>
          <p:cNvPr id="16388" name="Rectangle 6"/>
          <p:cNvSpPr>
            <a:spLocks noChangeArrowheads="1"/>
          </p:cNvSpPr>
          <p:nvPr/>
        </p:nvSpPr>
        <p:spPr bwMode="auto">
          <a:xfrm>
            <a:off x="1476375" y="4581525"/>
            <a:ext cx="1008063" cy="2160588"/>
          </a:xfrm>
          <a:prstGeom prst="rect">
            <a:avLst/>
          </a:prstGeom>
          <a:noFill/>
          <a:ln w="25400">
            <a:solidFill>
              <a:srgbClr val="FF0000"/>
            </a:solidFill>
            <a:miter lim="800000"/>
            <a:headEnd/>
            <a:tailEnd/>
          </a:ln>
        </p:spPr>
        <p:txBody>
          <a:bodyPr wrap="none" anchor="ctr"/>
          <a:lstStyle/>
          <a:p>
            <a:endParaRPr lang="en-CA"/>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7" descr="940047"/>
          <p:cNvPicPr>
            <a:picLocks noChangeAspect="1" noChangeArrowheads="1"/>
          </p:cNvPicPr>
          <p:nvPr/>
        </p:nvPicPr>
        <p:blipFill>
          <a:blip r:embed="rId3" cstate="print"/>
          <a:srcRect/>
          <a:stretch>
            <a:fillRect/>
          </a:stretch>
        </p:blipFill>
        <p:spPr bwMode="auto">
          <a:xfrm>
            <a:off x="0" y="3222625"/>
            <a:ext cx="5795963" cy="3635375"/>
          </a:xfrm>
          <a:prstGeom prst="rect">
            <a:avLst/>
          </a:prstGeom>
          <a:noFill/>
          <a:ln w="9525">
            <a:noFill/>
            <a:miter lim="800000"/>
            <a:headEnd/>
            <a:tailEnd/>
          </a:ln>
        </p:spPr>
      </p:pic>
      <p:pic>
        <p:nvPicPr>
          <p:cNvPr id="20483" name="Picture 8" descr="mex"/>
          <p:cNvPicPr>
            <a:picLocks noChangeAspect="1" noChangeArrowheads="1"/>
          </p:cNvPicPr>
          <p:nvPr/>
        </p:nvPicPr>
        <p:blipFill>
          <a:blip r:embed="rId4" cstate="print"/>
          <a:srcRect/>
          <a:stretch>
            <a:fillRect/>
          </a:stretch>
        </p:blipFill>
        <p:spPr bwMode="auto">
          <a:xfrm>
            <a:off x="0" y="0"/>
            <a:ext cx="4427538" cy="3003550"/>
          </a:xfrm>
          <a:prstGeom prst="rect">
            <a:avLst/>
          </a:prstGeom>
          <a:noFill/>
          <a:ln w="9525">
            <a:noFill/>
            <a:miter lim="800000"/>
            <a:headEnd/>
            <a:tailEnd/>
          </a:ln>
        </p:spPr>
      </p:pic>
      <p:pic>
        <p:nvPicPr>
          <p:cNvPr id="20484" name="Picture 9" descr="64700303"/>
          <p:cNvPicPr>
            <a:picLocks noChangeAspect="1" noChangeArrowheads="1"/>
          </p:cNvPicPr>
          <p:nvPr/>
        </p:nvPicPr>
        <p:blipFill>
          <a:blip r:embed="rId5" cstate="print"/>
          <a:srcRect/>
          <a:stretch>
            <a:fillRect/>
          </a:stretch>
        </p:blipFill>
        <p:spPr bwMode="auto">
          <a:xfrm>
            <a:off x="4429125" y="0"/>
            <a:ext cx="4714875" cy="3171825"/>
          </a:xfrm>
          <a:prstGeom prst="rect">
            <a:avLst/>
          </a:prstGeom>
          <a:noFill/>
          <a:ln w="9525">
            <a:noFill/>
            <a:miter lim="800000"/>
            <a:headEnd/>
            <a:tailEnd/>
          </a:ln>
        </p:spPr>
      </p:pic>
      <p:sp>
        <p:nvSpPr>
          <p:cNvPr id="20485" name="Text Box 10"/>
          <p:cNvSpPr txBox="1">
            <a:spLocks noChangeArrowheads="1"/>
          </p:cNvSpPr>
          <p:nvPr/>
        </p:nvSpPr>
        <p:spPr bwMode="auto">
          <a:xfrm>
            <a:off x="6011863" y="3284538"/>
            <a:ext cx="2808287" cy="3785652"/>
          </a:xfrm>
          <a:prstGeom prst="rect">
            <a:avLst/>
          </a:prstGeom>
          <a:noFill/>
          <a:ln w="9525">
            <a:noFill/>
            <a:miter lim="800000"/>
            <a:headEnd/>
            <a:tailEnd/>
          </a:ln>
        </p:spPr>
        <p:txBody>
          <a:bodyPr>
            <a:spAutoFit/>
          </a:bodyPr>
          <a:lstStyle/>
          <a:p>
            <a:pPr algn="l">
              <a:spcBef>
                <a:spcPct val="50000"/>
              </a:spcBef>
            </a:pPr>
            <a:r>
              <a:rPr lang="en-US" sz="2000" b="1" dirty="0">
                <a:latin typeface="Calibri" pitchFamily="34" charset="0"/>
              </a:rPr>
              <a:t>1985 MICHOACAN EARTHQUAKE (M8.0), MEXICO</a:t>
            </a:r>
          </a:p>
          <a:p>
            <a:pPr algn="l">
              <a:spcBef>
                <a:spcPct val="50000"/>
              </a:spcBef>
              <a:buFontTx/>
              <a:buChar char="•"/>
            </a:pPr>
            <a:r>
              <a:rPr lang="en-US" sz="2000" dirty="0">
                <a:latin typeface="Calibri" pitchFamily="34" charset="0"/>
              </a:rPr>
              <a:t>Resulted in great damage to buildings in Mexico City</a:t>
            </a:r>
          </a:p>
          <a:p>
            <a:pPr algn="l">
              <a:spcBef>
                <a:spcPct val="50000"/>
              </a:spcBef>
              <a:buFontTx/>
              <a:buChar char="•"/>
            </a:pPr>
            <a:r>
              <a:rPr lang="en-US" sz="2000" dirty="0">
                <a:latin typeface="Calibri" pitchFamily="34" charset="0"/>
              </a:rPr>
              <a:t>At least 9,500 deaths</a:t>
            </a:r>
          </a:p>
          <a:p>
            <a:pPr algn="l">
              <a:spcBef>
                <a:spcPct val="50000"/>
              </a:spcBef>
              <a:buFontTx/>
              <a:buChar char="•"/>
            </a:pPr>
            <a:r>
              <a:rPr lang="en-US" sz="2000" dirty="0">
                <a:latin typeface="Calibri" pitchFamily="34" charset="0"/>
              </a:rPr>
              <a:t>Amplification effects very important </a:t>
            </a:r>
          </a:p>
          <a:p>
            <a:pPr algn="l">
              <a:spcBef>
                <a:spcPct val="50000"/>
              </a:spcBef>
              <a:buFontTx/>
              <a:buChar char="•"/>
            </a:pPr>
            <a:endParaRPr lang="en-US" sz="2000" dirty="0">
              <a:latin typeface="Calibri" pitchFamily="34"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a:stretch>
            <a:fillRect/>
          </a:stretch>
        </p:blipFill>
        <p:spPr bwMode="auto">
          <a:xfrm>
            <a:off x="684213" y="28575"/>
            <a:ext cx="7667625" cy="6829425"/>
          </a:xfrm>
          <a:prstGeom prst="rect">
            <a:avLst/>
          </a:prstGeom>
          <a:noFill/>
          <a:ln w="9525">
            <a:solidFill>
              <a:srgbClr val="0000FF"/>
            </a:solid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178" name="Picture 2" descr="ShakeMap Intensity image">
            <a:hlinkClick r:id="rId2"/>
          </p:cNvPr>
          <p:cNvPicPr>
            <a:picLocks noChangeAspect="1" noChangeArrowheads="1"/>
          </p:cNvPicPr>
          <p:nvPr/>
        </p:nvPicPr>
        <p:blipFill>
          <a:blip r:embed="rId3" cstate="print"/>
          <a:srcRect/>
          <a:stretch>
            <a:fillRect/>
          </a:stretch>
        </p:blipFill>
        <p:spPr bwMode="auto">
          <a:xfrm>
            <a:off x="0" y="19050"/>
            <a:ext cx="5829300" cy="6838950"/>
          </a:xfrm>
          <a:prstGeom prst="rect">
            <a:avLst/>
          </a:prstGeom>
          <a:noFill/>
        </p:spPr>
      </p:pic>
      <p:sp>
        <p:nvSpPr>
          <p:cNvPr id="3" name="TextBox 2"/>
          <p:cNvSpPr txBox="1"/>
          <p:nvPr/>
        </p:nvSpPr>
        <p:spPr>
          <a:xfrm>
            <a:off x="6156176" y="188640"/>
            <a:ext cx="2664296" cy="4431983"/>
          </a:xfrm>
          <a:prstGeom prst="rect">
            <a:avLst/>
          </a:prstGeom>
          <a:noFill/>
        </p:spPr>
        <p:txBody>
          <a:bodyPr wrap="square" rtlCol="0">
            <a:spAutoFit/>
          </a:bodyPr>
          <a:lstStyle/>
          <a:p>
            <a:r>
              <a:rPr lang="en-CA" sz="1800" b="1" dirty="0" smtClean="0">
                <a:solidFill>
                  <a:schemeClr val="bg1"/>
                </a:solidFill>
                <a:latin typeface="+mn-lt"/>
              </a:rPr>
              <a:t>2017 MEXICO EARTHQUAKES 2</a:t>
            </a:r>
          </a:p>
          <a:p>
            <a:endParaRPr lang="en-CA" sz="1800" b="1" dirty="0" smtClean="0">
              <a:solidFill>
                <a:schemeClr val="bg1"/>
              </a:solidFill>
              <a:latin typeface="+mn-lt"/>
            </a:endParaRPr>
          </a:p>
          <a:p>
            <a:pPr>
              <a:buFont typeface="Arial" pitchFamily="34" charset="0"/>
              <a:buChar char="•"/>
            </a:pPr>
            <a:r>
              <a:rPr lang="en-CA" sz="1800" dirty="0" smtClean="0">
                <a:solidFill>
                  <a:schemeClr val="bg1"/>
                </a:solidFill>
                <a:latin typeface="+mn-lt"/>
              </a:rPr>
              <a:t>M 7.1 (September 19 2017). </a:t>
            </a:r>
          </a:p>
          <a:p>
            <a:pPr>
              <a:buFont typeface="Arial" pitchFamily="34" charset="0"/>
              <a:buChar char="•"/>
            </a:pPr>
            <a:r>
              <a:rPr lang="en-CA" sz="1800" dirty="0" smtClean="0">
                <a:solidFill>
                  <a:schemeClr val="bg1"/>
                </a:solidFill>
                <a:latin typeface="+mn-lt"/>
              </a:rPr>
              <a:t>At least 44 buildings collapsed in Mexico City.</a:t>
            </a:r>
          </a:p>
          <a:p>
            <a:pPr>
              <a:buFont typeface="Arial" pitchFamily="34" charset="0"/>
              <a:buChar char="•"/>
            </a:pPr>
            <a:r>
              <a:rPr lang="en-CA" sz="1800" dirty="0" smtClean="0">
                <a:solidFill>
                  <a:schemeClr val="bg1"/>
                </a:solidFill>
                <a:latin typeface="+mn-lt"/>
              </a:rPr>
              <a:t> At least 375 deaths.</a:t>
            </a:r>
          </a:p>
          <a:p>
            <a:pPr>
              <a:buFont typeface="Arial" pitchFamily="34" charset="0"/>
              <a:buChar char="•"/>
            </a:pPr>
            <a:r>
              <a:rPr lang="en-CA" sz="1800" dirty="0" smtClean="0">
                <a:solidFill>
                  <a:schemeClr val="bg1"/>
                </a:solidFill>
                <a:latin typeface="+mn-lt"/>
              </a:rPr>
              <a:t>Exactly 32 years after the M8.0 Great Mexico City Earthquake of 1985 in which about 5,000 people lost their lives </a:t>
            </a:r>
          </a:p>
          <a:p>
            <a:pPr>
              <a:buFont typeface="Arial" pitchFamily="34" charset="0"/>
              <a:buChar char="•"/>
            </a:pPr>
            <a:endParaRPr lang="en-CA" dirty="0" smtClean="0"/>
          </a:p>
          <a:p>
            <a:endParaRPr lang="en-US" dirty="0"/>
          </a:p>
        </p:txBody>
      </p:sp>
      <p:pic>
        <p:nvPicPr>
          <p:cNvPr id="5" name="Picture 4" descr="Picture1.jpg"/>
          <p:cNvPicPr>
            <a:picLocks noChangeAspect="1"/>
          </p:cNvPicPr>
          <p:nvPr/>
        </p:nvPicPr>
        <p:blipFill>
          <a:blip r:embed="rId4" cstate="print"/>
          <a:stretch>
            <a:fillRect/>
          </a:stretch>
        </p:blipFill>
        <p:spPr>
          <a:xfrm>
            <a:off x="5508104" y="4149080"/>
            <a:ext cx="3512738" cy="2448272"/>
          </a:xfrm>
          <a:prstGeom prst="rect">
            <a:avLst/>
          </a:prstGeom>
          <a:ln>
            <a:solidFill>
              <a:srgbClr val="FF0000"/>
            </a:solid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107504" y="0"/>
            <a:ext cx="8964489" cy="1490558"/>
          </a:xfrm>
          <a:prstGeom prst="rect">
            <a:avLst/>
          </a:prstGeom>
          <a:noFill/>
          <a:ln w="9525">
            <a:noFill/>
            <a:miter lim="800000"/>
            <a:headEnd/>
            <a:tailEnd/>
          </a:ln>
        </p:spPr>
      </p:pic>
      <p:sp>
        <p:nvSpPr>
          <p:cNvPr id="3" name="TextBox 2"/>
          <p:cNvSpPr txBox="1"/>
          <p:nvPr/>
        </p:nvSpPr>
        <p:spPr>
          <a:xfrm>
            <a:off x="0" y="1484784"/>
            <a:ext cx="9144000" cy="461665"/>
          </a:xfrm>
          <a:prstGeom prst="rect">
            <a:avLst/>
          </a:prstGeom>
          <a:noFill/>
        </p:spPr>
        <p:txBody>
          <a:bodyPr wrap="square" rtlCol="0">
            <a:spAutoFit/>
          </a:bodyPr>
          <a:lstStyle/>
          <a:p>
            <a:r>
              <a:rPr lang="en-CA" dirty="0" smtClean="0">
                <a:solidFill>
                  <a:schemeClr val="bg1"/>
                </a:solidFill>
                <a:latin typeface="Arial" pitchFamily="34" charset="0"/>
                <a:cs typeface="Arial" pitchFamily="34" charset="0"/>
              </a:rPr>
              <a:t>Headline from </a:t>
            </a:r>
            <a:r>
              <a:rPr lang="en-CA" i="1" dirty="0" smtClean="0">
                <a:solidFill>
                  <a:schemeClr val="bg1"/>
                </a:solidFill>
                <a:latin typeface="Arial" pitchFamily="34" charset="0"/>
                <a:cs typeface="Arial" pitchFamily="34" charset="0"/>
              </a:rPr>
              <a:t>Time Magazine </a:t>
            </a:r>
            <a:r>
              <a:rPr lang="en-CA" dirty="0" smtClean="0">
                <a:solidFill>
                  <a:schemeClr val="bg1"/>
                </a:solidFill>
                <a:latin typeface="Arial" pitchFamily="34" charset="0"/>
                <a:cs typeface="Arial" pitchFamily="34" charset="0"/>
              </a:rPr>
              <a:t>September 23, 2017</a:t>
            </a:r>
            <a:endParaRPr lang="en-US" dirty="0">
              <a:solidFill>
                <a:schemeClr val="bg1"/>
              </a:solidFill>
              <a:latin typeface="Arial" pitchFamily="34" charset="0"/>
              <a:cs typeface="Arial" pitchFamily="34" charset="0"/>
            </a:endParaRPr>
          </a:p>
        </p:txBody>
      </p:sp>
      <p:pic>
        <p:nvPicPr>
          <p:cNvPr id="53254" name="Picture 6" descr="http://i2.cdn.cnn.com/cnnnext/dam/assets/170919233719-31-mexico-earthquake-0919-super-169.jpg"/>
          <p:cNvPicPr>
            <a:picLocks noChangeAspect="1" noChangeArrowheads="1"/>
          </p:cNvPicPr>
          <p:nvPr/>
        </p:nvPicPr>
        <p:blipFill>
          <a:blip r:embed="rId3" cstate="print"/>
          <a:srcRect/>
          <a:stretch>
            <a:fillRect/>
          </a:stretch>
        </p:blipFill>
        <p:spPr bwMode="auto">
          <a:xfrm>
            <a:off x="179512" y="1916832"/>
            <a:ext cx="8780752" cy="4941168"/>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4274" name="Picture 2" descr="http://ww3.hdnux.com/photos/65/77/37/14153722/5/rawImage.jpg"/>
          <p:cNvPicPr>
            <a:picLocks noChangeAspect="1" noChangeArrowheads="1"/>
          </p:cNvPicPr>
          <p:nvPr/>
        </p:nvPicPr>
        <p:blipFill>
          <a:blip r:embed="rId2" cstate="print"/>
          <a:srcRect/>
          <a:stretch>
            <a:fillRect/>
          </a:stretch>
        </p:blipFill>
        <p:spPr bwMode="auto">
          <a:xfrm>
            <a:off x="-1" y="504056"/>
            <a:ext cx="9099175" cy="5589240"/>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descr="https://ichef-1.bbci.co.uk/news/624/cpsprodpb/C43C/production/_97963205_mexico_collapsed_buildings_640_v5-nc.png"/>
          <p:cNvPicPr>
            <a:picLocks noChangeAspect="1" noChangeArrowheads="1"/>
          </p:cNvPicPr>
          <p:nvPr/>
        </p:nvPicPr>
        <p:blipFill>
          <a:blip r:embed="rId2" cstate="print"/>
          <a:srcRect/>
          <a:stretch>
            <a:fillRect/>
          </a:stretch>
        </p:blipFill>
        <p:spPr bwMode="auto">
          <a:xfrm>
            <a:off x="0" y="144016"/>
            <a:ext cx="9178078" cy="6453336"/>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7346" name="AutoShape 2" descr="https://i.guim.co.uk/img/media/e1aaede31dec3f22e9f284dc77dc5ca56b6dbb3e/15_36_1263_758/master/1263.jpg?w=1920&amp;q=55&amp;auto=format&amp;usm=12&amp;fit=max&amp;s=b4851b571260a2004114bc3e9d8e1d21"/>
          <p:cNvSpPr>
            <a:spLocks noChangeAspect="1" noChangeArrowheads="1"/>
          </p:cNvSpPr>
          <p:nvPr/>
        </p:nvSpPr>
        <p:spPr bwMode="auto">
          <a:xfrm>
            <a:off x="63500" y="-136525"/>
            <a:ext cx="12030075" cy="72199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7347" name="Picture 3"/>
          <p:cNvPicPr>
            <a:picLocks noChangeAspect="1" noChangeArrowheads="1"/>
          </p:cNvPicPr>
          <p:nvPr/>
        </p:nvPicPr>
        <p:blipFill>
          <a:blip r:embed="rId2" cstate="print"/>
          <a:srcRect/>
          <a:stretch>
            <a:fillRect/>
          </a:stretch>
        </p:blipFill>
        <p:spPr bwMode="auto">
          <a:xfrm>
            <a:off x="-22425" y="404664"/>
            <a:ext cx="9166425" cy="5517232"/>
          </a:xfrm>
          <a:prstGeom prst="rect">
            <a:avLst/>
          </a:prstGeom>
          <a:noFill/>
          <a:ln w="9525">
            <a:noFill/>
            <a:miter lim="800000"/>
            <a:headEnd/>
            <a:tailEnd/>
          </a:ln>
        </p:spPr>
      </p:pic>
      <p:sp>
        <p:nvSpPr>
          <p:cNvPr id="4" name="TextBox 3"/>
          <p:cNvSpPr txBox="1"/>
          <p:nvPr/>
        </p:nvSpPr>
        <p:spPr>
          <a:xfrm>
            <a:off x="0" y="6021288"/>
            <a:ext cx="9144000" cy="769441"/>
          </a:xfrm>
          <a:prstGeom prst="rect">
            <a:avLst/>
          </a:prstGeom>
          <a:noFill/>
        </p:spPr>
        <p:txBody>
          <a:bodyPr wrap="square" rtlCol="0">
            <a:spAutoFit/>
          </a:bodyPr>
          <a:lstStyle/>
          <a:p>
            <a:r>
              <a:rPr lang="en-CA" sz="2000" dirty="0" smtClean="0">
                <a:solidFill>
                  <a:schemeClr val="bg1"/>
                </a:solidFill>
                <a:latin typeface="+mn-lt"/>
              </a:rPr>
              <a:t>1985 M8.0 Mexico City Earthquake resulted in 5,000 deaths mostly in building collapse. A landmark event in engineering seismology</a:t>
            </a:r>
            <a:r>
              <a:rPr lang="en-CA" dirty="0" smtClean="0">
                <a:solidFill>
                  <a:schemeClr val="bg1"/>
                </a:solidFill>
              </a:rPr>
              <a:t>. </a:t>
            </a:r>
            <a:endParaRPr lang="en-US" dirty="0">
              <a:solidFill>
                <a:schemeClr val="bg1"/>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31" name="Picture 7" descr="http://www.igadi.org/china/imaxes/19760728tangshan_earthquake640.jpg"/>
          <p:cNvPicPr>
            <a:picLocks noChangeAspect="1" noChangeArrowheads="1"/>
          </p:cNvPicPr>
          <p:nvPr/>
        </p:nvPicPr>
        <p:blipFill>
          <a:blip r:embed="rId3" cstate="print"/>
          <a:srcRect/>
          <a:stretch>
            <a:fillRect/>
          </a:stretch>
        </p:blipFill>
        <p:spPr bwMode="auto">
          <a:xfrm>
            <a:off x="0" y="2286000"/>
            <a:ext cx="6096000" cy="4572000"/>
          </a:xfrm>
          <a:prstGeom prst="rect">
            <a:avLst/>
          </a:prstGeom>
          <a:noFill/>
        </p:spPr>
      </p:pic>
      <p:pic>
        <p:nvPicPr>
          <p:cNvPr id="1026" name="Picture 2" descr="1976 Tangshan earthquake"/>
          <p:cNvPicPr>
            <a:picLocks noChangeAspect="1" noChangeArrowheads="1"/>
          </p:cNvPicPr>
          <p:nvPr/>
        </p:nvPicPr>
        <p:blipFill>
          <a:blip r:embed="rId4" cstate="print"/>
          <a:srcRect/>
          <a:stretch>
            <a:fillRect/>
          </a:stretch>
        </p:blipFill>
        <p:spPr bwMode="auto">
          <a:xfrm>
            <a:off x="214282" y="0"/>
            <a:ext cx="3333750" cy="2581276"/>
          </a:xfrm>
          <a:prstGeom prst="rect">
            <a:avLst/>
          </a:prstGeom>
          <a:noFill/>
        </p:spPr>
      </p:pic>
      <p:pic>
        <p:nvPicPr>
          <p:cNvPr id="1029" name="Picture 5"/>
          <p:cNvPicPr>
            <a:picLocks noChangeAspect="1" noChangeArrowheads="1"/>
          </p:cNvPicPr>
          <p:nvPr/>
        </p:nvPicPr>
        <p:blipFill>
          <a:blip r:embed="rId5" cstate="print"/>
          <a:srcRect/>
          <a:stretch>
            <a:fillRect/>
          </a:stretch>
        </p:blipFill>
        <p:spPr bwMode="auto">
          <a:xfrm>
            <a:off x="3731516" y="0"/>
            <a:ext cx="5412484" cy="4086246"/>
          </a:xfrm>
          <a:prstGeom prst="rect">
            <a:avLst/>
          </a:prstGeom>
          <a:noFill/>
          <a:ln w="9525">
            <a:noFill/>
            <a:miter lim="800000"/>
            <a:headEnd/>
            <a:tailEnd/>
          </a:ln>
          <a:effectLst/>
        </p:spPr>
      </p:pic>
      <p:sp>
        <p:nvSpPr>
          <p:cNvPr id="6" name="TextBox 5"/>
          <p:cNvSpPr txBox="1"/>
          <p:nvPr/>
        </p:nvSpPr>
        <p:spPr>
          <a:xfrm>
            <a:off x="6143636" y="4286256"/>
            <a:ext cx="3000364" cy="2246769"/>
          </a:xfrm>
          <a:prstGeom prst="rect">
            <a:avLst/>
          </a:prstGeom>
          <a:noFill/>
        </p:spPr>
        <p:txBody>
          <a:bodyPr wrap="square" rtlCol="0">
            <a:spAutoFit/>
          </a:bodyPr>
          <a:lstStyle/>
          <a:p>
            <a:r>
              <a:rPr lang="en-CA" sz="2000" b="1" dirty="0" smtClean="0">
                <a:solidFill>
                  <a:schemeClr val="bg1"/>
                </a:solidFill>
                <a:latin typeface="+mn-lt"/>
              </a:rPr>
              <a:t>1976 TANGSHAN EARTHQUAKE (M 7.4)</a:t>
            </a:r>
          </a:p>
          <a:p>
            <a:endParaRPr lang="en-CA" sz="2000" dirty="0" smtClean="0">
              <a:solidFill>
                <a:schemeClr val="bg1"/>
              </a:solidFill>
              <a:latin typeface="+mn-lt"/>
            </a:endParaRPr>
          </a:p>
          <a:p>
            <a:r>
              <a:rPr lang="en-CA" sz="2000" dirty="0" smtClean="0">
                <a:solidFill>
                  <a:schemeClr val="bg1"/>
                </a:solidFill>
                <a:latin typeface="+mn-lt"/>
              </a:rPr>
              <a:t>90% OF BUILDINGS COLLAPSED IN TANGSHAN </a:t>
            </a:r>
          </a:p>
          <a:p>
            <a:endParaRPr lang="en-CA" sz="2000" dirty="0" smtClean="0">
              <a:solidFill>
                <a:schemeClr val="bg1"/>
              </a:solidFill>
              <a:latin typeface="+mn-lt"/>
            </a:endParaRPr>
          </a:p>
          <a:p>
            <a:r>
              <a:rPr lang="en-CA" sz="2000" dirty="0" smtClean="0">
                <a:solidFill>
                  <a:schemeClr val="bg1"/>
                </a:solidFill>
                <a:latin typeface="+mn-lt"/>
              </a:rPr>
              <a:t>255,000 – 650,000 DEATHS</a:t>
            </a:r>
            <a:endParaRPr lang="en-CA" sz="2000" dirty="0">
              <a:solidFill>
                <a:schemeClr val="bg1"/>
              </a:solidFill>
              <a:latin typeface="+mn-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5154" name="Picture 2" descr="rockfall"/>
          <p:cNvPicPr>
            <a:picLocks noChangeAspect="1" noChangeArrowheads="1"/>
          </p:cNvPicPr>
          <p:nvPr/>
        </p:nvPicPr>
        <p:blipFill>
          <a:blip r:embed="rId3" cstate="print"/>
          <a:srcRect/>
          <a:stretch>
            <a:fillRect/>
          </a:stretch>
        </p:blipFill>
        <p:spPr bwMode="auto">
          <a:xfrm>
            <a:off x="-36288" y="0"/>
            <a:ext cx="9180288" cy="6109991"/>
          </a:xfrm>
          <a:prstGeom prst="rect">
            <a:avLst/>
          </a:prstGeom>
          <a:noFill/>
        </p:spPr>
      </p:pic>
      <p:sp>
        <p:nvSpPr>
          <p:cNvPr id="305155" name="Text Box 3"/>
          <p:cNvSpPr txBox="1">
            <a:spLocks noChangeArrowheads="1"/>
          </p:cNvSpPr>
          <p:nvPr/>
        </p:nvSpPr>
        <p:spPr bwMode="auto">
          <a:xfrm>
            <a:off x="0" y="6215082"/>
            <a:ext cx="8305800" cy="457200"/>
          </a:xfrm>
          <a:prstGeom prst="rect">
            <a:avLst/>
          </a:prstGeom>
          <a:noFill/>
          <a:ln w="9525">
            <a:noFill/>
            <a:miter lim="800000"/>
            <a:headEnd/>
            <a:tailEnd/>
          </a:ln>
          <a:effectLst/>
        </p:spPr>
        <p:txBody>
          <a:bodyPr>
            <a:spAutoFit/>
          </a:bodyPr>
          <a:lstStyle/>
          <a:p>
            <a:pPr algn="l">
              <a:spcBef>
                <a:spcPct val="50000"/>
              </a:spcBef>
            </a:pPr>
            <a:r>
              <a:rPr lang="en-US" dirty="0">
                <a:solidFill>
                  <a:schemeClr val="bg1"/>
                </a:solidFill>
                <a:latin typeface="Calibri" pitchFamily="34" charset="0"/>
              </a:rPr>
              <a:t>Earthquake-triggered </a:t>
            </a:r>
            <a:r>
              <a:rPr lang="en-US" dirty="0" err="1">
                <a:solidFill>
                  <a:schemeClr val="bg1"/>
                </a:solidFill>
                <a:latin typeface="Calibri" pitchFamily="34" charset="0"/>
              </a:rPr>
              <a:t>rockfall</a:t>
            </a:r>
            <a:r>
              <a:rPr lang="en-US" dirty="0">
                <a:solidFill>
                  <a:schemeClr val="bg1"/>
                </a:solidFill>
                <a:latin typeface="Calibri" pitchFamily="34" charset="0"/>
              </a:rPr>
              <a:t>, El Salvador, 2001</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Tangshan 2.jpg"/>
          <p:cNvPicPr>
            <a:picLocks noChangeAspect="1"/>
          </p:cNvPicPr>
          <p:nvPr/>
        </p:nvPicPr>
        <p:blipFill>
          <a:blip r:embed="rId3" cstate="print"/>
          <a:stretch>
            <a:fillRect/>
          </a:stretch>
        </p:blipFill>
        <p:spPr>
          <a:xfrm>
            <a:off x="0" y="428604"/>
            <a:ext cx="9144000" cy="5980227"/>
          </a:xfrm>
          <a:prstGeom prst="rect">
            <a:avLst/>
          </a:prstGeom>
        </p:spPr>
      </p:pic>
      <p:sp>
        <p:nvSpPr>
          <p:cNvPr id="3" name="TextBox 2"/>
          <p:cNvSpPr txBox="1"/>
          <p:nvPr/>
        </p:nvSpPr>
        <p:spPr>
          <a:xfrm>
            <a:off x="0" y="6429396"/>
            <a:ext cx="2786050" cy="461665"/>
          </a:xfrm>
          <a:prstGeom prst="rect">
            <a:avLst/>
          </a:prstGeom>
          <a:noFill/>
        </p:spPr>
        <p:txBody>
          <a:bodyPr wrap="square" rtlCol="0">
            <a:spAutoFit/>
          </a:bodyPr>
          <a:lstStyle/>
          <a:p>
            <a:r>
              <a:rPr lang="en-CA" dirty="0" smtClean="0">
                <a:solidFill>
                  <a:schemeClr val="bg1"/>
                </a:solidFill>
                <a:latin typeface="+mn-lt"/>
              </a:rPr>
              <a:t>TANGSHAN IN 2008</a:t>
            </a:r>
            <a:endParaRPr lang="en-CA" dirty="0">
              <a:solidFill>
                <a:schemeClr val="bg1"/>
              </a:solidFill>
              <a:latin typeface="+mn-lt"/>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5954" name="Picture 2" descr="http://earthobservatory.nasa.gov/Newsroom/NasaNews/ReleaseImages/20030205/Gujuratmap-finalm.jpg"/>
          <p:cNvPicPr>
            <a:picLocks noChangeAspect="1" noChangeArrowheads="1"/>
          </p:cNvPicPr>
          <p:nvPr/>
        </p:nvPicPr>
        <p:blipFill>
          <a:blip r:embed="rId3" cstate="print"/>
          <a:srcRect/>
          <a:stretch>
            <a:fillRect/>
          </a:stretch>
        </p:blipFill>
        <p:spPr bwMode="auto">
          <a:xfrm>
            <a:off x="2962275" y="0"/>
            <a:ext cx="6181725" cy="4324350"/>
          </a:xfrm>
          <a:prstGeom prst="rect">
            <a:avLst/>
          </a:prstGeom>
          <a:noFill/>
        </p:spPr>
      </p:pic>
      <p:pic>
        <p:nvPicPr>
          <p:cNvPr id="2" name="Picture 4" descr="http://news.bbc.co.uk/olmedia/1780000/images/_1780053_earthquake_proof_300inf.gif"/>
          <p:cNvPicPr>
            <a:picLocks noChangeAspect="1" noChangeArrowheads="1"/>
          </p:cNvPicPr>
          <p:nvPr/>
        </p:nvPicPr>
        <p:blipFill>
          <a:blip r:embed="rId4" cstate="print"/>
          <a:srcRect/>
          <a:stretch>
            <a:fillRect/>
          </a:stretch>
        </p:blipFill>
        <p:spPr bwMode="auto">
          <a:xfrm>
            <a:off x="0" y="3048007"/>
            <a:ext cx="3571868" cy="3809993"/>
          </a:xfrm>
          <a:prstGeom prst="rect">
            <a:avLst/>
          </a:prstGeom>
          <a:noFill/>
        </p:spPr>
      </p:pic>
      <p:sp>
        <p:nvSpPr>
          <p:cNvPr id="4" name="TextBox 3"/>
          <p:cNvSpPr txBox="1"/>
          <p:nvPr/>
        </p:nvSpPr>
        <p:spPr>
          <a:xfrm>
            <a:off x="3714744" y="4357694"/>
            <a:ext cx="5072098" cy="2677656"/>
          </a:xfrm>
          <a:prstGeom prst="rect">
            <a:avLst/>
          </a:prstGeom>
          <a:noFill/>
        </p:spPr>
        <p:txBody>
          <a:bodyPr wrap="square" rtlCol="0">
            <a:spAutoFit/>
          </a:bodyPr>
          <a:lstStyle/>
          <a:p>
            <a:pPr algn="l"/>
            <a:r>
              <a:rPr lang="en-CA" sz="3600" b="1" dirty="0" smtClean="0">
                <a:solidFill>
                  <a:schemeClr val="bg1"/>
                </a:solidFill>
                <a:latin typeface="+mn-lt"/>
              </a:rPr>
              <a:t>GUJURAT EARTHQUAKE, INDIA 2001</a:t>
            </a:r>
          </a:p>
          <a:p>
            <a:pPr algn="l">
              <a:buFont typeface="Arial" pitchFamily="34" charset="0"/>
              <a:buChar char="•"/>
            </a:pPr>
            <a:r>
              <a:rPr lang="en-CA" b="1" dirty="0" smtClean="0">
                <a:solidFill>
                  <a:schemeClr val="bg1"/>
                </a:solidFill>
                <a:latin typeface="+mn-lt"/>
              </a:rPr>
              <a:t>M 7.7</a:t>
            </a:r>
          </a:p>
          <a:p>
            <a:pPr algn="l">
              <a:buFont typeface="Arial" pitchFamily="34" charset="0"/>
              <a:buChar char="•"/>
            </a:pPr>
            <a:r>
              <a:rPr lang="en-CA" b="1" dirty="0" smtClean="0">
                <a:solidFill>
                  <a:schemeClr val="bg1"/>
                </a:solidFill>
                <a:latin typeface="+mn-lt"/>
              </a:rPr>
              <a:t>20,000 deaths</a:t>
            </a:r>
          </a:p>
          <a:p>
            <a:pPr algn="l">
              <a:buFont typeface="Arial" pitchFamily="34" charset="0"/>
              <a:buChar char="•"/>
            </a:pPr>
            <a:r>
              <a:rPr lang="en-CA" b="1" dirty="0" smtClean="0">
                <a:solidFill>
                  <a:schemeClr val="bg1"/>
                </a:solidFill>
                <a:latin typeface="+mn-lt"/>
              </a:rPr>
              <a:t>Extensive liquefaction </a:t>
            </a:r>
          </a:p>
          <a:p>
            <a:pPr algn="l">
              <a:buFont typeface="Arial" pitchFamily="34" charset="0"/>
              <a:buChar char="•"/>
            </a:pPr>
            <a:endParaRPr lang="en-CA" b="1" dirty="0">
              <a:latin typeface="+mn-lt"/>
            </a:endParaRPr>
          </a:p>
        </p:txBody>
      </p:sp>
      <p:pic>
        <p:nvPicPr>
          <p:cNvPr id="125956" name="Picture 4" descr="http://www.ffl.org/images/gujurat-building.jpg"/>
          <p:cNvPicPr>
            <a:picLocks noChangeAspect="1" noChangeArrowheads="1"/>
          </p:cNvPicPr>
          <p:nvPr/>
        </p:nvPicPr>
        <p:blipFill>
          <a:blip r:embed="rId5" cstate="print"/>
          <a:srcRect/>
          <a:stretch>
            <a:fillRect/>
          </a:stretch>
        </p:blipFill>
        <p:spPr bwMode="auto">
          <a:xfrm>
            <a:off x="0" y="357166"/>
            <a:ext cx="2943225" cy="2381250"/>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8 October 2005 Earthquake"/>
          <p:cNvPicPr>
            <a:picLocks noChangeAspect="1" noChangeArrowheads="1"/>
          </p:cNvPicPr>
          <p:nvPr/>
        </p:nvPicPr>
        <p:blipFill>
          <a:blip r:embed="rId3" cstate="print"/>
          <a:srcRect/>
          <a:stretch>
            <a:fillRect/>
          </a:stretch>
        </p:blipFill>
        <p:spPr bwMode="auto">
          <a:xfrm>
            <a:off x="0" y="333375"/>
            <a:ext cx="9148763" cy="6026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5" name="Straight Connector 14"/>
          <p:cNvCxnSpPr/>
          <p:nvPr/>
        </p:nvCxnSpPr>
        <p:spPr>
          <a:xfrm>
            <a:off x="0" y="6572250"/>
            <a:ext cx="91440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47107" name="Picture 2" descr="balakot"/>
          <p:cNvPicPr>
            <a:picLocks noChangeAspect="1" noChangeArrowheads="1"/>
          </p:cNvPicPr>
          <p:nvPr/>
        </p:nvPicPr>
        <p:blipFill>
          <a:blip r:embed="rId3" cstate="print"/>
          <a:srcRect/>
          <a:stretch>
            <a:fillRect/>
          </a:stretch>
        </p:blipFill>
        <p:spPr bwMode="auto">
          <a:xfrm>
            <a:off x="250825" y="188913"/>
            <a:ext cx="3333750" cy="2505075"/>
          </a:xfrm>
          <a:prstGeom prst="rect">
            <a:avLst/>
          </a:prstGeom>
          <a:noFill/>
          <a:ln w="9525">
            <a:noFill/>
            <a:miter lim="800000"/>
            <a:headEnd/>
            <a:tailEnd/>
          </a:ln>
        </p:spPr>
      </p:pic>
      <p:pic>
        <p:nvPicPr>
          <p:cNvPr id="47108" name="Picture 3" descr="0,10114,5058645,00"/>
          <p:cNvPicPr>
            <a:picLocks noChangeAspect="1" noChangeArrowheads="1"/>
          </p:cNvPicPr>
          <p:nvPr/>
        </p:nvPicPr>
        <p:blipFill>
          <a:blip r:embed="rId4" cstate="print"/>
          <a:srcRect/>
          <a:stretch>
            <a:fillRect/>
          </a:stretch>
        </p:blipFill>
        <p:spPr bwMode="auto">
          <a:xfrm>
            <a:off x="0" y="3929063"/>
            <a:ext cx="2933700" cy="2562225"/>
          </a:xfrm>
          <a:prstGeom prst="rect">
            <a:avLst/>
          </a:prstGeom>
          <a:noFill/>
          <a:ln w="9525">
            <a:noFill/>
            <a:miter lim="800000"/>
            <a:headEnd/>
            <a:tailEnd/>
          </a:ln>
        </p:spPr>
      </p:pic>
      <p:sp>
        <p:nvSpPr>
          <p:cNvPr id="47109" name="Text Box 5"/>
          <p:cNvSpPr txBox="1">
            <a:spLocks noChangeArrowheads="1"/>
          </p:cNvSpPr>
          <p:nvPr/>
        </p:nvSpPr>
        <p:spPr bwMode="auto">
          <a:xfrm>
            <a:off x="428625" y="3071813"/>
            <a:ext cx="2808288" cy="461962"/>
          </a:xfrm>
          <a:prstGeom prst="rect">
            <a:avLst/>
          </a:prstGeom>
          <a:noFill/>
          <a:ln w="50800">
            <a:solidFill>
              <a:schemeClr val="tx1"/>
            </a:solidFill>
            <a:miter lim="800000"/>
            <a:headEnd/>
            <a:tailEnd/>
          </a:ln>
        </p:spPr>
        <p:txBody>
          <a:bodyPr>
            <a:spAutoFit/>
          </a:bodyPr>
          <a:lstStyle/>
          <a:p>
            <a:pPr algn="ctr">
              <a:spcBef>
                <a:spcPct val="50000"/>
              </a:spcBef>
            </a:pPr>
            <a:r>
              <a:rPr lang="en-US" sz="2400" b="1" dirty="0">
                <a:solidFill>
                  <a:schemeClr val="bg1"/>
                </a:solidFill>
                <a:latin typeface="+mn-lt"/>
              </a:rPr>
              <a:t>87,350 deaths </a:t>
            </a:r>
          </a:p>
        </p:txBody>
      </p:sp>
      <p:pic>
        <p:nvPicPr>
          <p:cNvPr id="47110" name="Picture 6" descr="balakot2_wideweb__430x286"/>
          <p:cNvPicPr>
            <a:picLocks noChangeAspect="1" noChangeArrowheads="1"/>
          </p:cNvPicPr>
          <p:nvPr/>
        </p:nvPicPr>
        <p:blipFill>
          <a:blip r:embed="rId5" cstate="print"/>
          <a:srcRect/>
          <a:stretch>
            <a:fillRect/>
          </a:stretch>
        </p:blipFill>
        <p:spPr bwMode="auto">
          <a:xfrm>
            <a:off x="2928938" y="3929063"/>
            <a:ext cx="4095750" cy="2724150"/>
          </a:xfrm>
          <a:prstGeom prst="rect">
            <a:avLst/>
          </a:prstGeom>
          <a:noFill/>
          <a:ln w="9525">
            <a:noFill/>
            <a:miter lim="800000"/>
            <a:headEnd/>
            <a:tailEnd/>
          </a:ln>
        </p:spPr>
      </p:pic>
      <p:pic>
        <p:nvPicPr>
          <p:cNvPr id="47111" name="Picture 7" descr="laun"/>
          <p:cNvPicPr>
            <a:picLocks noChangeAspect="1" noChangeArrowheads="1"/>
          </p:cNvPicPr>
          <p:nvPr/>
        </p:nvPicPr>
        <p:blipFill>
          <a:blip r:embed="rId6" cstate="print"/>
          <a:srcRect/>
          <a:stretch>
            <a:fillRect/>
          </a:stretch>
        </p:blipFill>
        <p:spPr bwMode="auto">
          <a:xfrm>
            <a:off x="7072313" y="3929063"/>
            <a:ext cx="1933575" cy="1447800"/>
          </a:xfrm>
          <a:prstGeom prst="rect">
            <a:avLst/>
          </a:prstGeom>
          <a:noFill/>
          <a:ln w="9525">
            <a:noFill/>
            <a:miter lim="800000"/>
            <a:headEnd/>
            <a:tailEnd/>
          </a:ln>
        </p:spPr>
      </p:pic>
      <p:pic>
        <p:nvPicPr>
          <p:cNvPr id="47112" name="Picture 11" descr="http://i28.tinypic.com/fe3rqq.jpg"/>
          <p:cNvPicPr>
            <a:picLocks noChangeAspect="1" noChangeArrowheads="1"/>
          </p:cNvPicPr>
          <p:nvPr/>
        </p:nvPicPr>
        <p:blipFill>
          <a:blip r:embed="rId7" cstate="print"/>
          <a:srcRect/>
          <a:stretch>
            <a:fillRect/>
          </a:stretch>
        </p:blipFill>
        <p:spPr bwMode="auto">
          <a:xfrm>
            <a:off x="0" y="0"/>
            <a:ext cx="3962400" cy="2857500"/>
          </a:xfrm>
          <a:prstGeom prst="rect">
            <a:avLst/>
          </a:prstGeom>
          <a:noFill/>
          <a:ln w="9525">
            <a:noFill/>
            <a:miter lim="800000"/>
            <a:headEnd/>
            <a:tailEnd/>
          </a:ln>
        </p:spPr>
      </p:pic>
      <p:pic>
        <p:nvPicPr>
          <p:cNvPr id="47113" name="Picture 13" descr="http://news.bbc.co.uk/nol/shared/spl/hi/pop_ups/05/south_asia_rescue_effort_builds_after_quake/img/10.jpg"/>
          <p:cNvPicPr>
            <a:picLocks noChangeAspect="1" noChangeArrowheads="1"/>
          </p:cNvPicPr>
          <p:nvPr/>
        </p:nvPicPr>
        <p:blipFill>
          <a:blip r:embed="rId8" cstate="print"/>
          <a:srcRect/>
          <a:stretch>
            <a:fillRect/>
          </a:stretch>
        </p:blipFill>
        <p:spPr bwMode="auto">
          <a:xfrm>
            <a:off x="4000500" y="0"/>
            <a:ext cx="5143500" cy="3429000"/>
          </a:xfrm>
          <a:prstGeom prst="rect">
            <a:avLst/>
          </a:prstGeom>
          <a:noFill/>
          <a:ln w="9525">
            <a:noFill/>
            <a:miter lim="800000"/>
            <a:headEnd/>
            <a:tailEnd/>
          </a:ln>
        </p:spPr>
      </p:pic>
      <p:cxnSp>
        <p:nvCxnSpPr>
          <p:cNvPr id="13" name="Straight Connector 12"/>
          <p:cNvCxnSpPr/>
          <p:nvPr/>
        </p:nvCxnSpPr>
        <p:spPr>
          <a:xfrm>
            <a:off x="0" y="3714750"/>
            <a:ext cx="9144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7"/>
          <p:cNvPicPr>
            <a:picLocks noChangeAspect="1" noChangeArrowheads="1"/>
          </p:cNvPicPr>
          <p:nvPr/>
        </p:nvPicPr>
        <p:blipFill>
          <a:blip r:embed="rId3" cstate="print"/>
          <a:srcRect/>
          <a:stretch>
            <a:fillRect/>
          </a:stretch>
        </p:blipFill>
        <p:spPr bwMode="auto">
          <a:xfrm>
            <a:off x="0" y="3048000"/>
            <a:ext cx="5715000" cy="3810000"/>
          </a:xfrm>
          <a:prstGeom prst="rect">
            <a:avLst/>
          </a:prstGeom>
          <a:noFill/>
          <a:ln w="9525">
            <a:noFill/>
            <a:miter lim="800000"/>
            <a:headEnd/>
            <a:tailEnd/>
          </a:ln>
        </p:spPr>
      </p:pic>
      <p:pic>
        <p:nvPicPr>
          <p:cNvPr id="43011" name="Picture 3" descr="2"/>
          <p:cNvPicPr>
            <a:picLocks noChangeAspect="1" noChangeArrowheads="1"/>
          </p:cNvPicPr>
          <p:nvPr/>
        </p:nvPicPr>
        <p:blipFill>
          <a:blip r:embed="rId4" cstate="print"/>
          <a:srcRect/>
          <a:stretch>
            <a:fillRect/>
          </a:stretch>
        </p:blipFill>
        <p:spPr bwMode="auto">
          <a:xfrm>
            <a:off x="3429000" y="0"/>
            <a:ext cx="5715000" cy="3810000"/>
          </a:xfrm>
          <a:prstGeom prst="rect">
            <a:avLst/>
          </a:prstGeom>
          <a:noFill/>
          <a:ln w="9525">
            <a:noFill/>
            <a:miter lim="800000"/>
            <a:headEnd/>
            <a:tailEnd/>
          </a:ln>
        </p:spPr>
      </p:pic>
      <p:sp>
        <p:nvSpPr>
          <p:cNvPr id="43012" name="Text Box 4"/>
          <p:cNvSpPr txBox="1">
            <a:spLocks noChangeArrowheads="1"/>
          </p:cNvSpPr>
          <p:nvPr/>
        </p:nvSpPr>
        <p:spPr bwMode="auto">
          <a:xfrm>
            <a:off x="5857884" y="4143380"/>
            <a:ext cx="2879725" cy="2308324"/>
          </a:xfrm>
          <a:prstGeom prst="rect">
            <a:avLst/>
          </a:prstGeom>
          <a:noFill/>
          <a:ln w="9525">
            <a:noFill/>
            <a:miter lim="800000"/>
            <a:headEnd/>
            <a:tailEnd/>
          </a:ln>
        </p:spPr>
        <p:txBody>
          <a:bodyPr>
            <a:spAutoFit/>
          </a:bodyPr>
          <a:lstStyle/>
          <a:p>
            <a:pPr algn="ctr">
              <a:spcBef>
                <a:spcPct val="50000"/>
              </a:spcBef>
            </a:pPr>
            <a:r>
              <a:rPr lang="en-US" sz="3600" b="1" dirty="0">
                <a:latin typeface="Calibri" pitchFamily="34" charset="0"/>
              </a:rPr>
              <a:t>RUINS OF </a:t>
            </a:r>
            <a:r>
              <a:rPr lang="en-US" sz="3600" b="1" dirty="0" smtClean="0">
                <a:latin typeface="Calibri" pitchFamily="34" charset="0"/>
              </a:rPr>
              <a:t>BALAKOT, PAKISTAN, 2005</a:t>
            </a:r>
            <a:endParaRPr lang="en-US" sz="3600" b="1" dirty="0">
              <a:latin typeface="Calibri" pitchFamily="34" charset="0"/>
            </a:endParaRPr>
          </a:p>
        </p:txBody>
      </p:sp>
      <p:pic>
        <p:nvPicPr>
          <p:cNvPr id="43013" name="Picture 5" descr="balakot"/>
          <p:cNvPicPr>
            <a:picLocks noChangeAspect="1" noChangeArrowheads="1"/>
          </p:cNvPicPr>
          <p:nvPr/>
        </p:nvPicPr>
        <p:blipFill>
          <a:blip r:embed="rId5" cstate="print"/>
          <a:srcRect/>
          <a:stretch>
            <a:fillRect/>
          </a:stretch>
        </p:blipFill>
        <p:spPr bwMode="auto">
          <a:xfrm>
            <a:off x="0" y="0"/>
            <a:ext cx="4762500" cy="3238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178" name="Picture 2" descr="http://www.drgeorgepc.com/quake2008ChinaSichuanPh2a.jpg"/>
          <p:cNvPicPr>
            <a:picLocks noChangeAspect="1" noChangeArrowheads="1"/>
          </p:cNvPicPr>
          <p:nvPr/>
        </p:nvPicPr>
        <p:blipFill>
          <a:blip r:embed="rId3" cstate="print"/>
          <a:srcRect/>
          <a:stretch>
            <a:fillRect/>
          </a:stretch>
        </p:blipFill>
        <p:spPr bwMode="auto">
          <a:xfrm>
            <a:off x="2133600" y="500063"/>
            <a:ext cx="7010400" cy="5495925"/>
          </a:xfrm>
          <a:prstGeom prst="rect">
            <a:avLst/>
          </a:prstGeom>
          <a:noFill/>
          <a:ln w="9525">
            <a:noFill/>
            <a:miter lim="800000"/>
            <a:headEnd/>
            <a:tailEnd/>
          </a:ln>
        </p:spPr>
      </p:pic>
      <p:sp>
        <p:nvSpPr>
          <p:cNvPr id="50179" name="TextBox 1"/>
          <p:cNvSpPr txBox="1">
            <a:spLocks noChangeArrowheads="1"/>
          </p:cNvSpPr>
          <p:nvPr/>
        </p:nvSpPr>
        <p:spPr bwMode="auto">
          <a:xfrm>
            <a:off x="2928938" y="5657850"/>
            <a:ext cx="6215062" cy="1200329"/>
          </a:xfrm>
          <a:prstGeom prst="rect">
            <a:avLst/>
          </a:prstGeom>
          <a:solidFill>
            <a:schemeClr val="tx1">
              <a:alpha val="78822"/>
            </a:schemeClr>
          </a:solidFill>
          <a:ln w="9525">
            <a:noFill/>
            <a:miter lim="800000"/>
            <a:headEnd/>
            <a:tailEnd/>
          </a:ln>
        </p:spPr>
        <p:txBody>
          <a:bodyPr wrap="square">
            <a:spAutoFit/>
          </a:bodyPr>
          <a:lstStyle/>
          <a:p>
            <a:pPr>
              <a:buFont typeface="Arial" charset="0"/>
              <a:buChar char="•"/>
            </a:pPr>
            <a:r>
              <a:rPr lang="en-CA" sz="1800" dirty="0">
                <a:solidFill>
                  <a:schemeClr val="bg1"/>
                </a:solidFill>
                <a:latin typeface="+mn-lt"/>
              </a:rPr>
              <a:t>5.36 M buildings collapsed (88,000 deaths)</a:t>
            </a:r>
          </a:p>
          <a:p>
            <a:pPr>
              <a:buFont typeface="Arial" charset="0"/>
              <a:buChar char="•"/>
            </a:pPr>
            <a:r>
              <a:rPr lang="en-CA" sz="1800" dirty="0">
                <a:solidFill>
                  <a:schemeClr val="bg1"/>
                </a:solidFill>
                <a:latin typeface="+mn-lt"/>
              </a:rPr>
              <a:t>Earthquake triggered many thousands of landslides</a:t>
            </a:r>
          </a:p>
          <a:p>
            <a:pPr>
              <a:buFont typeface="Arial" charset="0"/>
              <a:buChar char="•"/>
            </a:pPr>
            <a:r>
              <a:rPr lang="en-CA" sz="1800" dirty="0">
                <a:solidFill>
                  <a:schemeClr val="bg1"/>
                </a:solidFill>
                <a:latin typeface="+mn-lt"/>
              </a:rPr>
              <a:t>Some formed landslide dams  and formed  extensive lakes which threatened communities downstream  </a:t>
            </a:r>
          </a:p>
        </p:txBody>
      </p:sp>
      <p:pic>
        <p:nvPicPr>
          <p:cNvPr id="50180" name="Picture 4" descr="http://i.dailymail.co.uk/i/pix/2008/05/27/article-1022130-0164B91800000578-501_468x1092.jpg"/>
          <p:cNvPicPr>
            <a:picLocks noChangeAspect="1" noChangeArrowheads="1"/>
          </p:cNvPicPr>
          <p:nvPr/>
        </p:nvPicPr>
        <p:blipFill>
          <a:blip r:embed="rId4" cstate="print"/>
          <a:srcRect/>
          <a:stretch>
            <a:fillRect/>
          </a:stretch>
        </p:blipFill>
        <p:spPr bwMode="auto">
          <a:xfrm>
            <a:off x="0" y="0"/>
            <a:ext cx="2935288" cy="6858000"/>
          </a:xfrm>
          <a:prstGeom prst="rect">
            <a:avLst/>
          </a:prstGeom>
          <a:noFill/>
          <a:ln w="9525">
            <a:noFill/>
            <a:miter lim="800000"/>
            <a:headEnd/>
            <a:tailEnd/>
          </a:ln>
        </p:spPr>
      </p:pic>
      <p:sp>
        <p:nvSpPr>
          <p:cNvPr id="50181" name="TextBox 4"/>
          <p:cNvSpPr txBox="1">
            <a:spLocks noChangeArrowheads="1"/>
          </p:cNvSpPr>
          <p:nvPr/>
        </p:nvSpPr>
        <p:spPr bwMode="auto">
          <a:xfrm>
            <a:off x="2928938" y="0"/>
            <a:ext cx="6215062" cy="400050"/>
          </a:xfrm>
          <a:prstGeom prst="rect">
            <a:avLst/>
          </a:prstGeom>
          <a:noFill/>
          <a:ln w="9525">
            <a:noFill/>
            <a:miter lim="800000"/>
            <a:headEnd/>
            <a:tailEnd/>
          </a:ln>
        </p:spPr>
        <p:txBody>
          <a:bodyPr>
            <a:spAutoFit/>
          </a:bodyPr>
          <a:lstStyle/>
          <a:p>
            <a:r>
              <a:rPr lang="en-CA" sz="2000" b="1">
                <a:solidFill>
                  <a:schemeClr val="bg1"/>
                </a:solidFill>
                <a:latin typeface="Calibri" pitchFamily="34" charset="0"/>
              </a:rPr>
              <a:t>MAY 2008 EAST SICHUAN EARTHQUAKE (M7.9), CHINA</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descr="http://www.spectraworks.com/images/kobe.jpg"/>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0" y="428604"/>
            <a:ext cx="9144000" cy="5829801"/>
          </a:xfrm>
          <a:prstGeom prst="rect">
            <a:avLst/>
          </a:prstGeom>
          <a:noFill/>
        </p:spPr>
      </p:pic>
      <p:sp>
        <p:nvSpPr>
          <p:cNvPr id="3" name="Rectangle 2"/>
          <p:cNvSpPr/>
          <p:nvPr/>
        </p:nvSpPr>
        <p:spPr bwMode="auto">
          <a:xfrm>
            <a:off x="214282"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EARTHQUAKE</a:t>
            </a:r>
          </a:p>
        </p:txBody>
      </p:sp>
      <p:sp>
        <p:nvSpPr>
          <p:cNvPr id="4" name="Rectangle 3"/>
          <p:cNvSpPr/>
          <p:nvPr/>
        </p:nvSpPr>
        <p:spPr bwMode="auto">
          <a:xfrm>
            <a:off x="3214678"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RESISTANCE</a:t>
            </a:r>
          </a:p>
        </p:txBody>
      </p:sp>
      <p:sp>
        <p:nvSpPr>
          <p:cNvPr id="6" name="Rectangle 5"/>
          <p:cNvSpPr/>
          <p:nvPr/>
        </p:nvSpPr>
        <p:spPr bwMode="auto">
          <a:xfrm>
            <a:off x="6143636" y="2786058"/>
            <a:ext cx="2571768" cy="1143008"/>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DAMAGE/LOSS</a:t>
            </a:r>
          </a:p>
        </p:txBody>
      </p:sp>
      <p:cxnSp>
        <p:nvCxnSpPr>
          <p:cNvPr id="8" name="Straight Arrow Connector 7"/>
          <p:cNvCxnSpPr>
            <a:stCxn id="3" idx="3"/>
            <a:endCxn id="4" idx="1"/>
          </p:cNvCxnSpPr>
          <p:nvPr/>
        </p:nvCxnSpPr>
        <p:spPr bwMode="auto">
          <a:xfrm>
            <a:off x="2786050" y="3357562"/>
            <a:ext cx="428628"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Straight Arrow Connector 9"/>
          <p:cNvCxnSpPr>
            <a:stCxn id="4" idx="3"/>
            <a:endCxn id="6" idx="1"/>
          </p:cNvCxnSpPr>
          <p:nvPr/>
        </p:nvCxnSpPr>
        <p:spPr bwMode="auto">
          <a:xfrm>
            <a:off x="5786446" y="3357562"/>
            <a:ext cx="35719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DOBE_A.jpg"/>
          <p:cNvPicPr>
            <a:picLocks noChangeAspect="1"/>
          </p:cNvPicPr>
          <p:nvPr/>
        </p:nvPicPr>
        <p:blipFill>
          <a:blip r:embed="rId3" cstate="print"/>
          <a:stretch>
            <a:fillRect/>
          </a:stretch>
        </p:blipFill>
        <p:spPr>
          <a:xfrm>
            <a:off x="0" y="0"/>
            <a:ext cx="8200642" cy="6858001"/>
          </a:xfrm>
          <a:prstGeom prst="rect">
            <a:avLst/>
          </a:prstGeom>
        </p:spPr>
      </p:pic>
      <p:sp>
        <p:nvSpPr>
          <p:cNvPr id="3" name="TextBox 2"/>
          <p:cNvSpPr txBox="1"/>
          <p:nvPr/>
        </p:nvSpPr>
        <p:spPr>
          <a:xfrm rot="16200000">
            <a:off x="5201837" y="3013500"/>
            <a:ext cx="6858001" cy="830997"/>
          </a:xfrm>
          <a:prstGeom prst="rect">
            <a:avLst/>
          </a:prstGeom>
          <a:noFill/>
        </p:spPr>
        <p:txBody>
          <a:bodyPr wrap="square" rtlCol="0">
            <a:spAutoFit/>
          </a:bodyPr>
          <a:lstStyle/>
          <a:p>
            <a:r>
              <a:rPr lang="en-CA" b="1" dirty="0" smtClean="0">
                <a:solidFill>
                  <a:schemeClr val="bg1"/>
                </a:solidFill>
                <a:latin typeface="+mn-lt"/>
              </a:rPr>
              <a:t>IMPROVE SEISMIC RESISTANCE OF ADOBE BUILDINGS – CENTRAL &amp; SOUTH AMERICA </a:t>
            </a:r>
            <a:endParaRPr lang="en-CA" b="1" dirty="0">
              <a:solidFill>
                <a:schemeClr val="bg1"/>
              </a:solidFill>
              <a:latin typeface="+mn-lt"/>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abb50342_0426"/>
          <p:cNvPicPr>
            <a:picLocks noChangeAspect="1" noChangeArrowheads="1"/>
          </p:cNvPicPr>
          <p:nvPr/>
        </p:nvPicPr>
        <p:blipFill>
          <a:blip r:embed="rId3" cstate="print"/>
          <a:srcRect/>
          <a:stretch>
            <a:fillRect/>
          </a:stretch>
        </p:blipFill>
        <p:spPr bwMode="auto">
          <a:xfrm>
            <a:off x="0" y="0"/>
            <a:ext cx="9144000" cy="6241674"/>
          </a:xfrm>
          <a:prstGeom prst="rect">
            <a:avLst/>
          </a:prstGeom>
          <a:noFill/>
          <a:ln w="9525">
            <a:noFill/>
            <a:miter lim="800000"/>
            <a:headEnd/>
            <a:tailEnd/>
          </a:ln>
          <a:effectLst/>
        </p:spPr>
      </p:pic>
      <p:sp>
        <p:nvSpPr>
          <p:cNvPr id="3" name="TextBox 2"/>
          <p:cNvSpPr txBox="1"/>
          <p:nvPr/>
        </p:nvSpPr>
        <p:spPr>
          <a:xfrm>
            <a:off x="0" y="6211669"/>
            <a:ext cx="9144000" cy="646331"/>
          </a:xfrm>
          <a:prstGeom prst="rect">
            <a:avLst/>
          </a:prstGeom>
          <a:noFill/>
        </p:spPr>
        <p:txBody>
          <a:bodyPr wrap="square" rtlCol="0">
            <a:spAutoFit/>
          </a:bodyPr>
          <a:lstStyle/>
          <a:p>
            <a:pPr algn="l"/>
            <a:r>
              <a:rPr lang="en-CA" sz="1800" dirty="0" smtClean="0">
                <a:solidFill>
                  <a:schemeClr val="bg1"/>
                </a:solidFill>
                <a:latin typeface="+mj-lt"/>
              </a:rPr>
              <a:t>Inadequately braced house failed due to horizontal acceleration – 1971 San Fernando Earthquake, California (M 6.6) – lack of stiffness</a:t>
            </a:r>
            <a:endParaRPr lang="en-CA" sz="1800" dirty="0">
              <a:solidFill>
                <a:schemeClr val="bg1"/>
              </a:solidFill>
              <a:latin typeface="+mj-lt"/>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33186" name="Picture 2" descr="abb50342_0437"/>
          <p:cNvPicPr>
            <a:picLocks noChangeAspect="1" noChangeArrowheads="1"/>
          </p:cNvPicPr>
          <p:nvPr/>
        </p:nvPicPr>
        <p:blipFill>
          <a:blip r:embed="rId3" cstate="print"/>
          <a:srcRect/>
          <a:stretch>
            <a:fillRect/>
          </a:stretch>
        </p:blipFill>
        <p:spPr bwMode="auto">
          <a:xfrm>
            <a:off x="0" y="571480"/>
            <a:ext cx="5786446" cy="6255291"/>
          </a:xfrm>
          <a:prstGeom prst="rect">
            <a:avLst/>
          </a:prstGeom>
          <a:noFill/>
          <a:ln w="9525">
            <a:noFill/>
            <a:miter lim="800000"/>
            <a:headEnd/>
            <a:tailEnd/>
          </a:ln>
          <a:effectLst/>
        </p:spPr>
      </p:pic>
      <p:sp>
        <p:nvSpPr>
          <p:cNvPr id="733187" name="Rectangle 3"/>
          <p:cNvSpPr>
            <a:spLocks noGrp="1" noChangeArrowheads="1"/>
          </p:cNvSpPr>
          <p:nvPr>
            <p:ph type="title" idx="4294967295"/>
          </p:nvPr>
        </p:nvSpPr>
        <p:spPr/>
        <p:txBody>
          <a:bodyPr/>
          <a:lstStyle/>
          <a:p>
            <a:r>
              <a:rPr lang="en-US" sz="1200" dirty="0"/>
              <a:t>Fig. 4.37</a:t>
            </a:r>
          </a:p>
        </p:txBody>
      </p:sp>
      <p:sp>
        <p:nvSpPr>
          <p:cNvPr id="4" name="TextBox 3"/>
          <p:cNvSpPr txBox="1"/>
          <p:nvPr/>
        </p:nvSpPr>
        <p:spPr>
          <a:xfrm>
            <a:off x="0" y="0"/>
            <a:ext cx="9144000" cy="461665"/>
          </a:xfrm>
          <a:prstGeom prst="rect">
            <a:avLst/>
          </a:prstGeom>
          <a:noFill/>
        </p:spPr>
        <p:txBody>
          <a:bodyPr wrap="square" rtlCol="0">
            <a:spAutoFit/>
          </a:bodyPr>
          <a:lstStyle/>
          <a:p>
            <a:pPr algn="l"/>
            <a:r>
              <a:rPr lang="en-CA" b="1" dirty="0" smtClean="0">
                <a:solidFill>
                  <a:schemeClr val="bg1"/>
                </a:solidFill>
                <a:latin typeface="+mj-lt"/>
              </a:rPr>
              <a:t>Some structural measures for earthquake resistance – North America</a:t>
            </a:r>
            <a:endParaRPr lang="en-CA" b="1" dirty="0">
              <a:solidFill>
                <a:schemeClr val="bg1"/>
              </a:solidFill>
              <a:latin typeface="+mj-lt"/>
            </a:endParaRPr>
          </a:p>
        </p:txBody>
      </p:sp>
      <p:pic>
        <p:nvPicPr>
          <p:cNvPr id="133124" name="Picture 4" descr="http://ecx.images-amazon.com/images/I/513J3BZXTML.jpg"/>
          <p:cNvPicPr>
            <a:picLocks noChangeAspect="1" noChangeArrowheads="1"/>
          </p:cNvPicPr>
          <p:nvPr/>
        </p:nvPicPr>
        <p:blipFill>
          <a:blip r:embed="rId4" cstate="print"/>
          <a:srcRect/>
          <a:stretch>
            <a:fillRect/>
          </a:stretch>
        </p:blipFill>
        <p:spPr bwMode="auto">
          <a:xfrm>
            <a:off x="5992298" y="571480"/>
            <a:ext cx="3151702" cy="4071966"/>
          </a:xfrm>
          <a:prstGeom prst="rect">
            <a:avLst/>
          </a:prstGeom>
          <a:noFill/>
        </p:spPr>
      </p:pic>
      <p:pic>
        <p:nvPicPr>
          <p:cNvPr id="91138" name="Picture 2" descr="http://www.mcfeelys.com/images/items/100-3536-lrg.jpg"/>
          <p:cNvPicPr>
            <a:picLocks noChangeAspect="1" noChangeArrowheads="1"/>
          </p:cNvPicPr>
          <p:nvPr/>
        </p:nvPicPr>
        <p:blipFill>
          <a:blip r:embed="rId5" cstate="print"/>
          <a:srcRect/>
          <a:stretch>
            <a:fillRect/>
          </a:stretch>
        </p:blipFill>
        <p:spPr bwMode="auto">
          <a:xfrm>
            <a:off x="5786446" y="2508861"/>
            <a:ext cx="3357554" cy="4349163"/>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6274</TotalTime>
  <Words>2613</Words>
  <Application>Microsoft Office PowerPoint</Application>
  <PresentationFormat>On-screen Show (4:3)</PresentationFormat>
  <Paragraphs>370</Paragraphs>
  <Slides>104</Slides>
  <Notes>96</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104</vt:i4>
      </vt:variant>
    </vt:vector>
  </HeadingPairs>
  <TitlesOfParts>
    <vt:vector size="105"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FOCUS AND EPICENTRE</vt:lpstr>
      <vt:lpstr>Slide 19</vt:lpstr>
      <vt:lpstr>Slide 20</vt:lpstr>
      <vt:lpstr>Slide 21</vt:lpstr>
      <vt:lpstr>Slide 22</vt:lpstr>
      <vt:lpstr>Slide 23</vt:lpstr>
      <vt:lpstr>Slide 24</vt:lpstr>
      <vt:lpstr>Slide 25</vt:lpstr>
      <vt:lpstr>Slide 26</vt:lpstr>
      <vt:lpstr>Bigger Faults Make Bigger Earthquakes</vt:lpstr>
      <vt:lpstr>Bigger Earthquakes Last a Longer Time</vt:lpstr>
      <vt:lpstr>What Controls the Level of Shaking?</vt:lpstr>
      <vt:lpstr>Shaking Hazard in Southern California</vt:lpstr>
      <vt:lpstr>Slide 31</vt:lpstr>
      <vt:lpstr>Slide 32</vt:lpstr>
      <vt:lpstr>Slide 33</vt:lpstr>
      <vt:lpstr>Slide 34</vt:lpstr>
      <vt:lpstr>Slide 35</vt:lpstr>
      <vt:lpstr>Slide 36</vt:lpstr>
      <vt:lpstr>Slide 37</vt:lpstr>
      <vt:lpstr>Slide 38</vt:lpstr>
      <vt:lpstr> SEISMIC WAVES </vt:lpstr>
      <vt:lpstr>BODY WAVES - S Waves</vt:lpstr>
      <vt:lpstr>Slide 41</vt:lpstr>
      <vt:lpstr>BODY WAVES - S Waves</vt:lpstr>
      <vt:lpstr>Slide 43</vt:lpstr>
      <vt:lpstr>Slide 44</vt:lpstr>
      <vt:lpstr>BODY WAVES - S Waves</vt:lpstr>
      <vt:lpstr>Slide 46</vt:lpstr>
      <vt:lpstr>Slide 47</vt:lpstr>
      <vt:lpstr>Slide 48</vt:lpstr>
      <vt:lpstr>Slide 49</vt:lpstr>
      <vt:lpstr>Slide 50</vt:lpstr>
      <vt:lpstr>Slide 51</vt:lpstr>
      <vt:lpstr>Slide 52</vt:lpstr>
      <vt:lpstr>Slide 53</vt:lpstr>
      <vt:lpstr>EARTHQUAKE MAGNITUDE SCALE</vt:lpstr>
      <vt:lpstr>Slide 55</vt:lpstr>
      <vt:lpstr>Table 4.2</vt:lpstr>
      <vt:lpstr>Slide 57</vt:lpstr>
      <vt:lpstr>Slide 58</vt:lpstr>
      <vt:lpstr>Slide 59</vt:lpstr>
      <vt:lpstr>Slide 60</vt:lpstr>
      <vt:lpstr>Table 4.4</vt:lpstr>
      <vt:lpstr>Fig. 4.27</vt:lpstr>
      <vt:lpstr>Slide 63</vt:lpstr>
      <vt:lpstr>Slide 64</vt:lpstr>
      <vt:lpstr>Slide 65</vt:lpstr>
      <vt:lpstr>Slide 66</vt:lpstr>
      <vt:lpstr>Slide 67</vt:lpstr>
      <vt:lpstr>Ground Shaking and Damage </vt:lpstr>
      <vt:lpstr>Slide 69</vt:lpstr>
      <vt:lpstr>Slide 70</vt:lpstr>
      <vt:lpstr>Slide 71</vt:lpstr>
      <vt:lpstr>ATTENUATION AND AMPLIFICATION</vt:lpstr>
      <vt:lpstr>Slide 73</vt:lpstr>
      <vt:lpstr>GROUND SHAKING &amp; AMPLIFICATION </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Fig. 4.37</vt:lpstr>
      <vt:lpstr>Slide 100</vt:lpstr>
      <vt:lpstr>Fig. 4.33</vt:lpstr>
      <vt:lpstr>Slide 102</vt:lpstr>
      <vt:lpstr>Slide 103</vt:lpstr>
      <vt:lpstr>Slide 104</vt:lpstr>
    </vt:vector>
  </TitlesOfParts>
  <Company>Dell Computer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Earth as a Dynamic Planet</dc:title>
  <dc:creator>Mark Diederichs</dc:creator>
  <cp:lastModifiedBy>Guest</cp:lastModifiedBy>
  <cp:revision>454</cp:revision>
  <cp:lastPrinted>2003-05-07T15:55:24Z</cp:lastPrinted>
  <dcterms:created xsi:type="dcterms:W3CDTF">1998-05-04T12:30:50Z</dcterms:created>
  <dcterms:modified xsi:type="dcterms:W3CDTF">2018-01-18T22:21:31Z</dcterms:modified>
</cp:coreProperties>
</file>